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2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7" r:id="rId28"/>
    <p:sldId id="284" r:id="rId29"/>
    <p:sldId id="285" r:id="rId30"/>
    <p:sldId id="286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5" d="100"/>
          <a:sy n="95" d="100"/>
        </p:scale>
        <p:origin x="-6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5D818F-FE4C-E547-B0D9-5D3C44222F00}" type="datetimeFigureOut">
              <a:rPr lang="en-US" smtClean="0"/>
              <a:t>10/14/12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F20B33-9A77-5540-9DE5-8128FD093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753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D0B803E-1BAE-E04C-9872-E31F508C1203}" type="slidenum">
              <a:rPr lang="en-US" sz="1200"/>
              <a:pPr eaLnBrk="1" hangingPunct="1"/>
              <a:t>2</a:t>
            </a:fld>
            <a:endParaRPr lang="en-US" sz="1200"/>
          </a:p>
        </p:txBody>
      </p:sp>
      <p:sp>
        <p:nvSpPr>
          <p:cNvPr id="184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146C3E5-4F0F-3F45-ACA6-02B298932146}" type="slidenum">
              <a:rPr lang="en-US" sz="1200"/>
              <a:pPr eaLnBrk="1" hangingPunct="1"/>
              <a:t>11</a:t>
            </a:fld>
            <a:endParaRPr lang="en-US" sz="1200"/>
          </a:p>
        </p:txBody>
      </p:sp>
      <p:sp>
        <p:nvSpPr>
          <p:cNvPr id="368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127C870-20E8-CA48-A28B-85FC26F1494C}" type="slidenum">
              <a:rPr lang="en-US" sz="1200"/>
              <a:pPr eaLnBrk="1" hangingPunct="1"/>
              <a:t>12</a:t>
            </a:fld>
            <a:endParaRPr lang="en-US" sz="1200"/>
          </a:p>
        </p:txBody>
      </p:sp>
      <p:sp>
        <p:nvSpPr>
          <p:cNvPr id="389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95D9D18A-96E8-5C4C-949A-B15D033D30FE}" type="slidenum">
              <a:rPr lang="en-US" sz="1200"/>
              <a:pPr eaLnBrk="1" hangingPunct="1"/>
              <a:t>13</a:t>
            </a:fld>
            <a:endParaRPr lang="en-US" sz="1200"/>
          </a:p>
        </p:txBody>
      </p:sp>
      <p:sp>
        <p:nvSpPr>
          <p:cNvPr id="409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B2506193-5A54-924F-A643-D5A7676C899E}" type="slidenum">
              <a:rPr lang="en-US" sz="1200"/>
              <a:pPr eaLnBrk="1" hangingPunct="1"/>
              <a:t>14</a:t>
            </a:fld>
            <a:endParaRPr lang="en-US" sz="1200"/>
          </a:p>
        </p:txBody>
      </p:sp>
      <p:sp>
        <p:nvSpPr>
          <p:cNvPr id="430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4E97C43-C8B8-8D46-A052-65357CFF48E8}" type="slidenum">
              <a:rPr lang="en-US" sz="1200"/>
              <a:pPr eaLnBrk="1" hangingPunct="1"/>
              <a:t>15</a:t>
            </a:fld>
            <a:endParaRPr lang="en-US" sz="1200"/>
          </a:p>
        </p:txBody>
      </p:sp>
      <p:sp>
        <p:nvSpPr>
          <p:cNvPr id="450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BD8452B4-2242-3843-9AC9-769D6836B11B}" type="slidenum">
              <a:rPr lang="en-US" sz="1200"/>
              <a:pPr eaLnBrk="1" hangingPunct="1"/>
              <a:t>16</a:t>
            </a:fld>
            <a:endParaRPr lang="en-US" sz="1200"/>
          </a:p>
        </p:txBody>
      </p:sp>
      <p:sp>
        <p:nvSpPr>
          <p:cNvPr id="471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D125D5F-075E-EB4A-8C23-3FC7E2DF2BF5}" type="slidenum">
              <a:rPr lang="en-US" sz="1200"/>
              <a:pPr eaLnBrk="1" hangingPunct="1"/>
              <a:t>17</a:t>
            </a:fld>
            <a:endParaRPr lang="en-US" sz="1200"/>
          </a:p>
        </p:txBody>
      </p:sp>
      <p:sp>
        <p:nvSpPr>
          <p:cNvPr id="491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E913AFB2-35CE-0D44-8C67-6CDE53BA802A}" type="slidenum">
              <a:rPr lang="en-US" sz="1200"/>
              <a:pPr eaLnBrk="1" hangingPunct="1"/>
              <a:t>18</a:t>
            </a:fld>
            <a:endParaRPr lang="en-US" sz="1200"/>
          </a:p>
        </p:txBody>
      </p:sp>
      <p:sp>
        <p:nvSpPr>
          <p:cNvPr id="512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7B8BF2E-C141-BD4F-B874-87A483573E86}" type="slidenum">
              <a:rPr lang="en-US" sz="1200"/>
              <a:pPr eaLnBrk="1" hangingPunct="1"/>
              <a:t>19</a:t>
            </a:fld>
            <a:endParaRPr lang="en-US" sz="1200"/>
          </a:p>
        </p:txBody>
      </p:sp>
      <p:sp>
        <p:nvSpPr>
          <p:cNvPr id="532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BBA4799-EA5C-F64B-B14E-BD46C8FCD653}" type="slidenum">
              <a:rPr lang="en-US" sz="1200"/>
              <a:pPr eaLnBrk="1" hangingPunct="1"/>
              <a:t>20</a:t>
            </a:fld>
            <a:endParaRPr lang="en-US" sz="1200"/>
          </a:p>
        </p:txBody>
      </p:sp>
      <p:sp>
        <p:nvSpPr>
          <p:cNvPr id="552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e.g., if it is a differential paper, key related work must be up front. 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0C8BC4E8-C35A-5042-B158-E2924793A7F7}" type="slidenum">
              <a:rPr lang="en-US" sz="1200"/>
              <a:pPr eaLnBrk="1" hangingPunct="1"/>
              <a:t>3</a:t>
            </a:fld>
            <a:endParaRPr lang="en-US" sz="1200"/>
          </a:p>
        </p:txBody>
      </p:sp>
      <p:sp>
        <p:nvSpPr>
          <p:cNvPr id="204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EB79E70B-4FF2-DC49-A862-F6819201E558}" type="slidenum">
              <a:rPr lang="en-US" sz="1200"/>
              <a:pPr eaLnBrk="1" hangingPunct="1"/>
              <a:t>21</a:t>
            </a:fld>
            <a:endParaRPr lang="en-US" sz="1200"/>
          </a:p>
        </p:txBody>
      </p:sp>
      <p:sp>
        <p:nvSpPr>
          <p:cNvPr id="573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B52D79F6-B8A9-CF46-A535-0E59FE5F2602}" type="slidenum">
              <a:rPr lang="en-US" sz="1200"/>
              <a:pPr eaLnBrk="1" hangingPunct="1"/>
              <a:t>22</a:t>
            </a:fld>
            <a:endParaRPr lang="en-US" sz="1200"/>
          </a:p>
        </p:txBody>
      </p:sp>
      <p:sp>
        <p:nvSpPr>
          <p:cNvPr id="593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E148224-73DF-C84B-AC90-929ABBEFBC19}" type="slidenum">
              <a:rPr lang="en-US" sz="1200"/>
              <a:pPr eaLnBrk="1" hangingPunct="1"/>
              <a:t>23</a:t>
            </a:fld>
            <a:endParaRPr lang="en-US" sz="1200"/>
          </a:p>
        </p:txBody>
      </p:sp>
      <p:sp>
        <p:nvSpPr>
          <p:cNvPr id="614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A32922E-AB8C-634B-8978-5BB26D8693EF}" type="slidenum">
              <a:rPr lang="en-US" sz="1200"/>
              <a:pPr eaLnBrk="1" hangingPunct="1"/>
              <a:t>24</a:t>
            </a:fld>
            <a:endParaRPr lang="en-US" sz="1200"/>
          </a:p>
        </p:txBody>
      </p:sp>
      <p:sp>
        <p:nvSpPr>
          <p:cNvPr id="634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155C884-3627-7B40-AA31-3CF323E44605}" type="slidenum">
              <a:rPr lang="en-US" sz="1200"/>
              <a:pPr eaLnBrk="1" hangingPunct="1"/>
              <a:t>25</a:t>
            </a:fld>
            <a:endParaRPr lang="en-US" sz="1200"/>
          </a:p>
        </p:txBody>
      </p:sp>
      <p:sp>
        <p:nvSpPr>
          <p:cNvPr id="655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8EF555D2-4AA2-E84D-B873-6C8C75236675}" type="slidenum">
              <a:rPr lang="en-US" sz="1200"/>
              <a:pPr eaLnBrk="1" hangingPunct="1"/>
              <a:t>26</a:t>
            </a:fld>
            <a:endParaRPr lang="en-US" sz="1200"/>
          </a:p>
        </p:txBody>
      </p:sp>
      <p:sp>
        <p:nvSpPr>
          <p:cNvPr id="675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13DD0AE-C239-6B47-A37B-ABED11322F45}" type="slidenum">
              <a:rPr lang="en-US" sz="1200"/>
              <a:pPr eaLnBrk="1" hangingPunct="1"/>
              <a:t>27</a:t>
            </a:fld>
            <a:endParaRPr lang="en-US" sz="1200"/>
          </a:p>
        </p:txBody>
      </p:sp>
      <p:sp>
        <p:nvSpPr>
          <p:cNvPr id="696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13DD0AE-C239-6B47-A37B-ABED11322F45}" type="slidenum">
              <a:rPr lang="en-US" sz="1200"/>
              <a:pPr eaLnBrk="1" hangingPunct="1"/>
              <a:t>28</a:t>
            </a:fld>
            <a:endParaRPr lang="en-US" sz="1200"/>
          </a:p>
        </p:txBody>
      </p:sp>
      <p:sp>
        <p:nvSpPr>
          <p:cNvPr id="696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60DF86D-1521-BD46-A83E-1ACD523D0242}" type="slidenum">
              <a:rPr lang="en-US" sz="1200"/>
              <a:pPr eaLnBrk="1" hangingPunct="1"/>
              <a:t>29</a:t>
            </a:fld>
            <a:endParaRPr lang="en-US" sz="1200"/>
          </a:p>
        </p:txBody>
      </p:sp>
      <p:sp>
        <p:nvSpPr>
          <p:cNvPr id="716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18E9BF8-6464-684B-BF47-103DB59D8A50}" type="slidenum">
              <a:rPr lang="en-US" sz="1200"/>
              <a:pPr eaLnBrk="1" hangingPunct="1"/>
              <a:t>30</a:t>
            </a:fld>
            <a:endParaRPr lang="en-US" sz="1200"/>
          </a:p>
        </p:txBody>
      </p:sp>
      <p:sp>
        <p:nvSpPr>
          <p:cNvPr id="737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1519B0B6-0C14-5545-A878-9EB4A433DEDF}" type="slidenum">
              <a:rPr lang="en-US" sz="1200"/>
              <a:pPr eaLnBrk="1" hangingPunct="1"/>
              <a:t>4</a:t>
            </a:fld>
            <a:endParaRPr lang="en-US" sz="1200"/>
          </a:p>
        </p:txBody>
      </p:sp>
      <p:sp>
        <p:nvSpPr>
          <p:cNvPr id="225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8B4CFA4A-25D5-084C-87C4-E8ADE0FE9E81}" type="slidenum">
              <a:rPr lang="en-US" sz="1200"/>
              <a:pPr eaLnBrk="1" hangingPunct="1"/>
              <a:t>5</a:t>
            </a:fld>
            <a:endParaRPr lang="en-US" sz="1200"/>
          </a:p>
        </p:txBody>
      </p:sp>
      <p:sp>
        <p:nvSpPr>
          <p:cNvPr id="245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94061A09-509D-0D44-82E6-081DF64B7A33}" type="slidenum">
              <a:rPr lang="en-US" sz="1200"/>
              <a:pPr eaLnBrk="1" hangingPunct="1"/>
              <a:t>6</a:t>
            </a:fld>
            <a:endParaRPr lang="en-US" sz="1200"/>
          </a:p>
        </p:txBody>
      </p:sp>
      <p:sp>
        <p:nvSpPr>
          <p:cNvPr id="266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070E965-4688-AB4A-8C63-10F3FA7D0812}" type="slidenum">
              <a:rPr lang="en-US" sz="1200"/>
              <a:pPr eaLnBrk="1" hangingPunct="1"/>
              <a:t>7</a:t>
            </a:fld>
            <a:endParaRPr lang="en-US" sz="1200"/>
          </a:p>
        </p:txBody>
      </p:sp>
      <p:sp>
        <p:nvSpPr>
          <p:cNvPr id="286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Orientation,</a:t>
            </a:r>
            <a:r>
              <a:rPr lang="en-US" baseline="0" dirty="0" smtClean="0">
                <a:latin typeface="Times New Roman" charset="0"/>
                <a:ea typeface="ＭＳ Ｐゴシック" charset="0"/>
                <a:cs typeface="ＭＳ Ｐゴシック" charset="0"/>
              </a:rPr>
              <a:t> problem, motivation (importance), and the approach 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8AAAC03-E70C-3748-9862-EC2A163954BC}" type="slidenum">
              <a:rPr lang="en-US" sz="1200"/>
              <a:pPr eaLnBrk="1" hangingPunct="1"/>
              <a:t>8</a:t>
            </a:fld>
            <a:endParaRPr lang="en-US" sz="1200"/>
          </a:p>
        </p:txBody>
      </p:sp>
      <p:sp>
        <p:nvSpPr>
          <p:cNvPr id="307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Some of these can vary a bit. Sometimes I’ve recommended</a:t>
            </a:r>
            <a:r>
              <a:rPr lang="en-US" baseline="0" dirty="0" smtClean="0">
                <a:latin typeface="Times New Roman" charset="0"/>
                <a:ea typeface="ＭＳ Ｐゴシック" charset="0"/>
                <a:cs typeface="ＭＳ Ｐゴシック" charset="0"/>
              </a:rPr>
              <a:t> a background section after the intro and then a very short related work. In any case, related work must be complete though brief. 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E87362ED-68B5-6D44-AE9D-CB71FAC88AF8}" type="slidenum">
              <a:rPr lang="en-US" sz="1200"/>
              <a:pPr eaLnBrk="1" hangingPunct="1"/>
              <a:t>9</a:t>
            </a:fld>
            <a:endParaRPr lang="en-US" sz="1200"/>
          </a:p>
        </p:txBody>
      </p:sp>
      <p:sp>
        <p:nvSpPr>
          <p:cNvPr id="327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C0E1A51-B546-044D-A375-40C4445B7ABE}" type="slidenum">
              <a:rPr lang="en-US" sz="1200"/>
              <a:pPr eaLnBrk="1" hangingPunct="1"/>
              <a:t>10</a:t>
            </a:fld>
            <a:endParaRPr lang="en-US" sz="1200"/>
          </a:p>
        </p:txBody>
      </p:sp>
      <p:sp>
        <p:nvSpPr>
          <p:cNvPr id="348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57319"/>
            <a:ext cx="8915400" cy="8778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034553"/>
            <a:ext cx="8001000" cy="3823447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7533A-0F65-C748-863F-8D2EFD700C47}" type="datetimeFigureOut">
              <a:rPr lang="en-US" smtClean="0"/>
              <a:t>10/14/12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0A089-87CA-9A4C-BC4B-9C71DA0C6F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7987" y="2048256"/>
            <a:ext cx="3427413" cy="420624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039112"/>
            <a:ext cx="457200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1B17533A-0F65-C748-863F-8D2EFD700C47}" type="datetimeFigureOut">
              <a:rPr lang="en-US" smtClean="0"/>
              <a:t>10/14/12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0A089-87CA-9A4C-BC4B-9C71DA0C6F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7533A-0F65-C748-863F-8D2EFD700C47}" type="datetimeFigureOut">
              <a:rPr lang="en-US" smtClean="0"/>
              <a:t>10/14/12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1B17533A-0F65-C748-863F-8D2EFD700C47}" type="datetimeFigureOut">
              <a:rPr lang="en-US" smtClean="0"/>
              <a:t>10/14/12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28616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1B17533A-0F65-C748-863F-8D2EFD700C47}" type="datetimeFigureOut">
              <a:rPr lang="en-US" smtClean="0"/>
              <a:t>10/14/12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6601968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543800" y="1129553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543800" y="2629169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7533A-0F65-C748-863F-8D2EFD700C47}" type="datetimeFigureOut">
              <a:rPr lang="en-US" smtClean="0"/>
              <a:t>10/14/12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0A089-87CA-9A4C-BC4B-9C71DA0C6F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87553" y="1129554"/>
            <a:ext cx="914400" cy="5533278"/>
          </a:xfrm>
        </p:spPr>
        <p:txBody>
          <a:bodyPr vert="eaVert" lIns="274320" tIns="685800" bIns="68580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1734671"/>
            <a:ext cx="6426200" cy="4542304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7533A-0F65-C748-863F-8D2EFD700C47}" type="datetimeFigureOut">
              <a:rPr lang="en-US" smtClean="0"/>
              <a:t>10/14/12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0A089-87CA-9A4C-BC4B-9C71DA0C6F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7533A-0F65-C748-863F-8D2EFD700C47}" type="datetimeFigureOut">
              <a:rPr lang="en-US" smtClean="0"/>
              <a:t>10/14/12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0A089-87CA-9A4C-BC4B-9C71DA0C6F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025435"/>
            <a:ext cx="8915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943600"/>
            <a:ext cx="8001000" cy="91440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 anchor="t" anchorCtr="0"/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7533A-0F65-C748-863F-8D2EFD700C47}" type="datetimeFigureOut">
              <a:rPr lang="en-US" smtClean="0"/>
              <a:t>10/14/12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38862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0399"/>
            <a:ext cx="8915400" cy="2286000"/>
          </a:xfrm>
          <a:solidFill>
            <a:schemeClr val="tx2"/>
          </a:solidFill>
        </p:spPr>
        <p:txBody>
          <a:bodyPr vert="horz" lIns="1188720" tIns="45720" rIns="274320" bIns="45720" rtlCol="0" anchor="b" anchorCtr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484607"/>
            <a:ext cx="8001000" cy="77724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7533A-0F65-C748-863F-8D2EFD700C47}" type="datetimeFigureOut">
              <a:rPr lang="en-US" smtClean="0"/>
              <a:t>10/14/12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0A089-87CA-9A4C-BC4B-9C71DA0C6F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7534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1B17533A-0F65-C748-863F-8D2EFD700C47}" type="datetimeFigureOut">
              <a:rPr lang="en-US" smtClean="0"/>
              <a:t>10/14/12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0A089-87CA-9A4C-BC4B-9C71DA0C6F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588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588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7534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7534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1B17533A-0F65-C748-863F-8D2EFD700C47}" type="datetimeFigureOut">
              <a:rPr lang="en-US" smtClean="0"/>
              <a:t>10/14/12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0A089-87CA-9A4C-BC4B-9C71DA0C6F3D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7533A-0F65-C748-863F-8D2EFD700C47}" type="datetimeFigureOut">
              <a:rPr lang="en-US" smtClean="0"/>
              <a:t>10/14/12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0A089-87CA-9A4C-BC4B-9C71DA0C6F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7533A-0F65-C748-863F-8D2EFD700C47}" type="datetimeFigureOut">
              <a:rPr lang="en-US" smtClean="0"/>
              <a:t>10/14/12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0A089-87CA-9A4C-BC4B-9C71DA0C6F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7534" y="2590800"/>
            <a:ext cx="3566160" cy="36861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2000"/>
            </a:lvl6pPr>
            <a:lvl7pPr marL="2055813" indent="-344488">
              <a:defRPr sz="2000"/>
            </a:lvl7pPr>
            <a:lvl8pPr marL="2055813" indent="-344488">
              <a:defRPr sz="2000"/>
            </a:lvl8pPr>
            <a:lvl9pPr marL="2055813" indent="-344488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952" y="2039111"/>
            <a:ext cx="356616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1B17533A-0F65-C748-863F-8D2EFD700C47}" type="datetimeFigureOut">
              <a:rPr lang="en-US" smtClean="0"/>
              <a:t>10/14/12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0A089-87CA-9A4C-BC4B-9C71DA0C6F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123856"/>
            <a:ext cx="8913813" cy="914400"/>
          </a:xfrm>
          <a:prstGeom prst="rect">
            <a:avLst/>
          </a:prstGeo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4424" y="2595562"/>
            <a:ext cx="7610476" cy="3670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B17533A-0F65-C748-863F-8D2EFD700C47}" type="datetimeFigureOut">
              <a:rPr lang="en-US" smtClean="0"/>
              <a:t>10/14/12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9894" y="656907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680A089-87CA-9A4C-BC4B-9C71DA0C6F3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7999413" cy="18288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914400" y="6675120"/>
            <a:ext cx="7999413" cy="18288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 userDrawn="1"/>
        </p:nvSpPr>
        <p:spPr>
          <a:xfrm>
            <a:off x="37917" y="6436369"/>
            <a:ext cx="8083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CSCW Workshop for Authors in Latin America, </a:t>
            </a:r>
            <a:r>
              <a: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São Paulo, October 2012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marL="0" indent="0"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to write a technical CSCW paper*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Professor David Redmiles</a:t>
            </a:r>
            <a:br>
              <a:rPr lang="en-US" dirty="0" smtClean="0"/>
            </a:br>
            <a:r>
              <a:rPr lang="en-US" dirty="0" smtClean="0"/>
              <a:t>Department of Informatics and</a:t>
            </a:r>
            <a:br>
              <a:rPr lang="en-US" dirty="0" smtClean="0"/>
            </a:br>
            <a:r>
              <a:rPr lang="en-US" dirty="0" smtClean="0"/>
              <a:t>Institute for Software Research</a:t>
            </a:r>
            <a:br>
              <a:rPr lang="en-US" dirty="0" smtClean="0"/>
            </a:br>
            <a:r>
              <a:rPr lang="en-US" dirty="0" smtClean="0"/>
              <a:t>University of California, Irvine</a:t>
            </a:r>
          </a:p>
          <a:p>
            <a:endParaRPr lang="en-US" dirty="0"/>
          </a:p>
          <a:p>
            <a:r>
              <a:rPr lang="en-US" dirty="0" smtClean="0"/>
              <a:t>*Based on slides by Professor James </a:t>
            </a:r>
            <a:r>
              <a:rPr lang="en-US" dirty="0" err="1" smtClean="0"/>
              <a:t>Landay</a:t>
            </a:r>
            <a:r>
              <a:rPr lang="en-US" dirty="0" smtClean="0"/>
              <a:t>, </a:t>
            </a:r>
            <a:r>
              <a:rPr lang="en-US" dirty="0"/>
              <a:t>University of </a:t>
            </a:r>
            <a:r>
              <a:rPr lang="en-US" dirty="0" smtClean="0"/>
              <a:t>Washington </a:t>
            </a:r>
            <a:r>
              <a:rPr lang="en-US" dirty="0"/>
              <a:t>and </a:t>
            </a:r>
            <a:r>
              <a:rPr lang="en-US" dirty="0" smtClean="0"/>
              <a:t>by Professor </a:t>
            </a:r>
            <a:r>
              <a:rPr lang="en-US" dirty="0"/>
              <a:t>Scott Hudson, Carnegie Mellon University</a:t>
            </a:r>
          </a:p>
          <a:p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821801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Abstract</a:t>
            </a:r>
          </a:p>
        </p:txBody>
      </p:sp>
      <p:sp>
        <p:nvSpPr>
          <p:cNvPr id="3379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600" dirty="0">
                <a:latin typeface="Calibri" charset="0"/>
                <a:ea typeface="ＭＳ Ｐゴシック" charset="0"/>
                <a:cs typeface="ＭＳ Ｐゴシック" charset="0"/>
              </a:rPr>
              <a:t>Has to say clearly what the paper is about &amp; why its interesting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>
                <a:latin typeface="Calibri" charset="0"/>
                <a:ea typeface="ＭＳ Ｐゴシック" charset="0"/>
              </a:rPr>
              <a:t>Live or die here (and </a:t>
            </a:r>
            <a:r>
              <a:rPr lang="en-US" sz="2200" dirty="0" smtClean="0">
                <a:latin typeface="Calibri" charset="0"/>
                <a:ea typeface="ＭＳ Ｐゴシック" charset="0"/>
              </a:rPr>
              <a:t>introduction)</a:t>
            </a:r>
            <a:endParaRPr lang="en-US" sz="2200" dirty="0">
              <a:latin typeface="Calibri" charset="0"/>
              <a:ea typeface="ＭＳ Ｐゴシック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200" dirty="0">
                <a:latin typeface="Calibri" charset="0"/>
                <a:ea typeface="ＭＳ Ｐゴシック" charset="0"/>
              </a:rPr>
              <a:t>Tell them </a:t>
            </a:r>
            <a:r>
              <a:rPr lang="en-US" sz="2200" b="1" i="1" dirty="0">
                <a:latin typeface="Calibri" charset="0"/>
                <a:ea typeface="ＭＳ Ｐゴシック" charset="0"/>
              </a:rPr>
              <a:t>all of what </a:t>
            </a:r>
            <a:r>
              <a:rPr lang="en-US" sz="2200" dirty="0">
                <a:latin typeface="Calibri" charset="0"/>
                <a:ea typeface="ＭＳ Ｐゴシック" charset="0"/>
              </a:rPr>
              <a:t/>
            </a:r>
            <a:br>
              <a:rPr lang="en-US" sz="2200" dirty="0">
                <a:latin typeface="Calibri" charset="0"/>
                <a:ea typeface="ＭＳ Ｐゴシック" charset="0"/>
              </a:rPr>
            </a:br>
            <a:r>
              <a:rPr lang="en-US" sz="2200" dirty="0">
                <a:latin typeface="Calibri" charset="0"/>
                <a:ea typeface="ＭＳ Ｐゴシック" charset="0"/>
              </a:rPr>
              <a:t>		(so that you hook their interest) </a:t>
            </a:r>
            <a:br>
              <a:rPr lang="en-US" sz="2200" dirty="0">
                <a:latin typeface="Calibri" charset="0"/>
                <a:ea typeface="ＭＳ Ｐゴシック" charset="0"/>
              </a:rPr>
            </a:br>
            <a:r>
              <a:rPr lang="en-US" sz="2200" dirty="0">
                <a:latin typeface="Calibri" charset="0"/>
                <a:ea typeface="ＭＳ Ｐゴシック" charset="0"/>
              </a:rPr>
              <a:t>but </a:t>
            </a:r>
            <a:r>
              <a:rPr lang="en-US" sz="2200" b="1" i="1" dirty="0">
                <a:latin typeface="Calibri" charset="0"/>
                <a:ea typeface="ＭＳ Ｐゴシック" charset="0"/>
              </a:rPr>
              <a:t>not</a:t>
            </a:r>
            <a:r>
              <a:rPr lang="en-US" sz="2200" dirty="0">
                <a:latin typeface="Calibri" charset="0"/>
                <a:ea typeface="ＭＳ Ｐゴシック" charset="0"/>
              </a:rPr>
              <a:t> details of how </a:t>
            </a:r>
            <a:br>
              <a:rPr lang="en-US" sz="2200" dirty="0">
                <a:latin typeface="Calibri" charset="0"/>
                <a:ea typeface="ＭＳ Ｐゴシック" charset="0"/>
              </a:rPr>
            </a:br>
            <a:r>
              <a:rPr lang="en-US" sz="2200" dirty="0">
                <a:latin typeface="Calibri" charset="0"/>
                <a:ea typeface="ＭＳ Ｐゴシック" charset="0"/>
              </a:rPr>
              <a:t>		(not enough space)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>
                <a:latin typeface="Calibri" charset="0"/>
                <a:ea typeface="ＭＳ Ｐゴシック" charset="0"/>
                <a:cs typeface="ＭＳ Ｐゴシック" charset="0"/>
              </a:rPr>
              <a:t>Schema (~2-3 sentences each):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200" dirty="0">
                <a:latin typeface="Calibri" charset="0"/>
                <a:ea typeface="ＭＳ Ｐゴシック" charset="0"/>
              </a:rPr>
              <a:t>Motivational </a:t>
            </a:r>
            <a:r>
              <a:rPr lang="en-US" sz="2200" dirty="0" smtClean="0">
                <a:latin typeface="Calibri" charset="0"/>
                <a:ea typeface="ＭＳ Ｐゴシック" charset="0"/>
              </a:rPr>
              <a:t>setup and problem</a:t>
            </a:r>
            <a:endParaRPr lang="en-US" sz="2200" dirty="0">
              <a:latin typeface="Calibri" charset="0"/>
              <a:ea typeface="ＭＳ Ｐゴシック" charset="0"/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200" dirty="0">
                <a:latin typeface="Calibri" charset="0"/>
                <a:ea typeface="ＭＳ Ｐゴシック" charset="0"/>
              </a:rPr>
              <a:t>Approach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200" dirty="0">
                <a:latin typeface="Calibri" charset="0"/>
                <a:ea typeface="ＭＳ Ｐゴシック" charset="0"/>
              </a:rPr>
              <a:t>Results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Abstract</a:t>
            </a:r>
          </a:p>
        </p:txBody>
      </p:sp>
      <p:sp>
        <p:nvSpPr>
          <p:cNvPr id="3584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Advice:  IFF it really needs to be to get the point across, your abstract can be longer than the stated limit</a:t>
            </a:r>
          </a:p>
          <a:p>
            <a:pPr lvl="1" eaLnBrk="1" hangingPunct="1"/>
            <a:r>
              <a:rPr lang="en-US" dirty="0">
                <a:latin typeface="Calibri" charset="0"/>
                <a:ea typeface="ＭＳ Ｐゴシック" charset="0"/>
              </a:rPr>
              <a:t>Don</a:t>
            </a:r>
            <a:r>
              <a:rPr lang="ja-JP" altLang="en-US" dirty="0">
                <a:latin typeface="Calibri" charset="0"/>
                <a:ea typeface="ＭＳ Ｐゴシック" charset="0"/>
              </a:rPr>
              <a:t>’</a:t>
            </a:r>
            <a:r>
              <a:rPr lang="en-US" altLang="ja-JP" dirty="0">
                <a:latin typeface="Calibri" charset="0"/>
                <a:ea typeface="ＭＳ Ｐゴシック" charset="0"/>
              </a:rPr>
              <a:t>t get too carried away, but nobody</a:t>
            </a:r>
            <a:r>
              <a:rPr lang="ja-JP" altLang="en-US" dirty="0">
                <a:latin typeface="Calibri" charset="0"/>
                <a:ea typeface="ＭＳ Ｐゴシック" charset="0"/>
              </a:rPr>
              <a:t>’</a:t>
            </a:r>
            <a:r>
              <a:rPr lang="en-US" altLang="ja-JP" dirty="0">
                <a:latin typeface="Calibri" charset="0"/>
                <a:ea typeface="ＭＳ Ｐゴシック" charset="0"/>
              </a:rPr>
              <a:t>s CSCW (or CHI) paper has ever been rejected just because the abstract was over the stated limit</a:t>
            </a:r>
            <a:endParaRPr lang="en-US" dirty="0">
              <a:latin typeface="Calibri" charset="0"/>
              <a:ea typeface="ＭＳ Ｐゴシック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Introduction</a:t>
            </a:r>
          </a:p>
        </p:txBody>
      </p:sp>
      <p:sp>
        <p:nvSpPr>
          <p:cNvPr id="37890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Schema</a:t>
            </a:r>
          </a:p>
          <a:p>
            <a:pPr lvl="1" eaLnBrk="1" hangingPunct="1"/>
            <a:r>
              <a:rPr lang="en-US">
                <a:latin typeface="Calibri" charset="0"/>
                <a:ea typeface="ＭＳ Ｐゴシック" charset="0"/>
              </a:rPr>
              <a:t>Setup with Promise, Obstacle, Tech. Sol. (POTS: next slide)</a:t>
            </a:r>
          </a:p>
          <a:p>
            <a:pPr lvl="1" eaLnBrk="1" hangingPunct="1"/>
            <a:r>
              <a:rPr lang="en-US">
                <a:latin typeface="Calibri" charset="0"/>
                <a:ea typeface="ＭＳ Ｐゴシック" charset="0"/>
              </a:rPr>
              <a:t>Background</a:t>
            </a:r>
          </a:p>
          <a:p>
            <a:pPr lvl="2" eaLnBrk="1" hangingPunct="1"/>
            <a:r>
              <a:rPr lang="en-US">
                <a:latin typeface="Calibri" charset="0"/>
                <a:ea typeface="ＭＳ Ｐゴシック" charset="0"/>
              </a:rPr>
              <a:t>Places work in research landscape</a:t>
            </a:r>
          </a:p>
          <a:p>
            <a:pPr lvl="2" eaLnBrk="1" hangingPunct="1"/>
            <a:r>
              <a:rPr lang="en-US">
                <a:latin typeface="Calibri" charset="0"/>
                <a:ea typeface="ＭＳ Ｐゴシック" charset="0"/>
              </a:rPr>
              <a:t>Try to work in very quick refs to related work here</a:t>
            </a:r>
          </a:p>
          <a:p>
            <a:pPr lvl="1" eaLnBrk="1" hangingPunct="1"/>
            <a:r>
              <a:rPr lang="en-US">
                <a:latin typeface="Calibri" charset="0"/>
                <a:ea typeface="ＭＳ Ｐゴシック" charset="0"/>
              </a:rPr>
              <a:t>Approach and/or overview of innovation</a:t>
            </a:r>
          </a:p>
          <a:p>
            <a:pPr lvl="1" eaLnBrk="1" hangingPunct="1"/>
            <a:r>
              <a:rPr lang="ja-JP" altLang="en-US">
                <a:latin typeface="Calibri" charset="0"/>
                <a:ea typeface="ＭＳ Ｐゴシック" charset="0"/>
              </a:rPr>
              <a:t>“</a:t>
            </a:r>
            <a:r>
              <a:rPr lang="en-US" altLang="ja-JP">
                <a:latin typeface="Calibri" charset="0"/>
                <a:ea typeface="ＭＳ Ｐゴシック" charset="0"/>
              </a:rPr>
              <a:t>The hook</a:t>
            </a:r>
            <a:r>
              <a:rPr lang="ja-JP" altLang="en-US">
                <a:latin typeface="Calibri" charset="0"/>
                <a:ea typeface="ＭＳ Ｐゴシック" charset="0"/>
              </a:rPr>
              <a:t>”</a:t>
            </a:r>
            <a:r>
              <a:rPr lang="en-US" altLang="ja-JP">
                <a:latin typeface="Calibri" charset="0"/>
                <a:ea typeface="ＭＳ Ｐゴシック" charset="0"/>
              </a:rPr>
              <a:t> (Demo of most compelling results)</a:t>
            </a:r>
          </a:p>
          <a:p>
            <a:pPr lvl="2" eaLnBrk="1" hangingPunct="1">
              <a:buFont typeface="Wingdings" charset="0"/>
              <a:buChar char="à"/>
            </a:pPr>
            <a:r>
              <a:rPr lang="en-US">
                <a:latin typeface="Calibri" charset="0"/>
                <a:ea typeface="ＭＳ Ｐゴシック" charset="0"/>
                <a:sym typeface="Wingdings" charset="0"/>
              </a:rPr>
              <a:t>Screen dump (or other visual) on page 2! </a:t>
            </a:r>
            <a:br>
              <a:rPr lang="en-US">
                <a:latin typeface="Calibri" charset="0"/>
                <a:ea typeface="ＭＳ Ｐゴシック" charset="0"/>
                <a:sym typeface="Wingdings" charset="0"/>
              </a:rPr>
            </a:br>
            <a:r>
              <a:rPr lang="en-US">
                <a:latin typeface="Calibri" charset="0"/>
                <a:ea typeface="ＭＳ Ｐゴシック" charset="0"/>
                <a:sym typeface="Wingdings" charset="0"/>
              </a:rPr>
              <a:t>(page 1 if you can swing it, but that</a:t>
            </a:r>
            <a:r>
              <a:rPr lang="ja-JP" altLang="en-US">
                <a:latin typeface="Calibri" charset="0"/>
                <a:ea typeface="ＭＳ Ｐゴシック" charset="0"/>
                <a:sym typeface="Wingdings" charset="0"/>
              </a:rPr>
              <a:t>’</a:t>
            </a:r>
            <a:r>
              <a:rPr lang="en-US" altLang="ja-JP">
                <a:latin typeface="Calibri" charset="0"/>
                <a:ea typeface="ＭＳ Ｐゴシック" charset="0"/>
                <a:sym typeface="Wingdings" charset="0"/>
              </a:rPr>
              <a:t>s hard)</a:t>
            </a:r>
          </a:p>
          <a:p>
            <a:pPr eaLnBrk="1" hangingPunct="1">
              <a:buFont typeface="Wingdings" charset="0"/>
              <a:buChar char="à"/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Should go along with a video demo!</a:t>
            </a: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  <a:p>
            <a:pPr lvl="1" eaLnBrk="1" hangingPunct="1"/>
            <a:endParaRPr lang="en-US">
              <a:latin typeface="Calibri" charset="0"/>
              <a:ea typeface="ＭＳ Ｐゴシック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>
                <a:latin typeface="Calibri" charset="0"/>
                <a:ea typeface="ＭＳ Ｐゴシック" charset="0"/>
                <a:cs typeface="ＭＳ Ｐゴシック" charset="0"/>
              </a:rPr>
              <a:t>Promise, Obstacle, Technical Solution</a:t>
            </a:r>
          </a:p>
        </p:txBody>
      </p:sp>
      <p:sp>
        <p:nvSpPr>
          <p:cNvPr id="3993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Promise</a:t>
            </a:r>
          </a:p>
          <a:p>
            <a:pPr lvl="1" eaLnBrk="1" hangingPunct="1"/>
            <a:r>
              <a:rPr lang="ja-JP" altLang="en-US">
                <a:latin typeface="Calibri" charset="0"/>
                <a:ea typeface="ＭＳ Ｐゴシック" charset="0"/>
              </a:rPr>
              <a:t>“</a:t>
            </a:r>
            <a:r>
              <a:rPr lang="en-US" altLang="ja-JP">
                <a:latin typeface="Calibri" charset="0"/>
                <a:ea typeface="ＭＳ Ｐゴシック" charset="0"/>
              </a:rPr>
              <a:t>Wouldn</a:t>
            </a:r>
            <a:r>
              <a:rPr lang="ja-JP" altLang="en-US">
                <a:latin typeface="Calibri" charset="0"/>
                <a:ea typeface="ＭＳ Ｐゴシック" charset="0"/>
              </a:rPr>
              <a:t>’</a:t>
            </a:r>
            <a:r>
              <a:rPr lang="en-US" altLang="ja-JP">
                <a:latin typeface="Calibri" charset="0"/>
                <a:ea typeface="ＭＳ Ｐゴシック" charset="0"/>
              </a:rPr>
              <a:t>t it be great if…</a:t>
            </a:r>
            <a:r>
              <a:rPr lang="ja-JP" altLang="en-US">
                <a:latin typeface="Calibri" charset="0"/>
                <a:ea typeface="ＭＳ Ｐゴシック" charset="0"/>
              </a:rPr>
              <a:t>”</a:t>
            </a:r>
            <a:r>
              <a:rPr lang="en-US" altLang="ja-JP">
                <a:latin typeface="Calibri" charset="0"/>
                <a:ea typeface="ＭＳ Ｐゴシック" charset="0"/>
              </a:rPr>
              <a:t>,or </a:t>
            </a:r>
            <a:br>
              <a:rPr lang="en-US" altLang="ja-JP">
                <a:latin typeface="Calibri" charset="0"/>
                <a:ea typeface="ＭＳ Ｐゴシック" charset="0"/>
              </a:rPr>
            </a:br>
            <a:r>
              <a:rPr lang="ja-JP" altLang="en-US">
                <a:latin typeface="Calibri" charset="0"/>
                <a:ea typeface="ＭＳ Ｐゴシック" charset="0"/>
              </a:rPr>
              <a:t>“</a:t>
            </a:r>
            <a:r>
              <a:rPr lang="en-US" altLang="ja-JP">
                <a:latin typeface="Calibri" charset="0"/>
                <a:ea typeface="ＭＳ Ｐゴシック" charset="0"/>
              </a:rPr>
              <a:t>X provides a lot of potential advantages</a:t>
            </a:r>
            <a:r>
              <a:rPr lang="ja-JP" altLang="en-US">
                <a:latin typeface="Calibri" charset="0"/>
                <a:ea typeface="ＭＳ Ｐゴシック" charset="0"/>
              </a:rPr>
              <a:t>”</a:t>
            </a:r>
            <a:r>
              <a:rPr lang="en-US" altLang="ja-JP">
                <a:latin typeface="Calibri" charset="0"/>
                <a:ea typeface="ＭＳ Ｐゴシック" charset="0"/>
              </a:rPr>
              <a:t>, etc.</a:t>
            </a:r>
          </a:p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Obstacle</a:t>
            </a:r>
          </a:p>
          <a:p>
            <a:pPr lvl="1" eaLnBrk="1" hangingPunct="1"/>
            <a:r>
              <a:rPr lang="ja-JP" altLang="en-US">
                <a:latin typeface="Calibri" charset="0"/>
                <a:ea typeface="ＭＳ Ｐゴシック" charset="0"/>
              </a:rPr>
              <a:t>“</a:t>
            </a:r>
            <a:r>
              <a:rPr lang="en-US" altLang="ja-JP">
                <a:latin typeface="Calibri" charset="0"/>
                <a:ea typeface="ＭＳ Ｐゴシック" charset="0"/>
              </a:rPr>
              <a:t>But we can</a:t>
            </a:r>
            <a:r>
              <a:rPr lang="ja-JP" altLang="en-US">
                <a:latin typeface="Calibri" charset="0"/>
                <a:ea typeface="ＭＳ Ｐゴシック" charset="0"/>
              </a:rPr>
              <a:t>’</a:t>
            </a:r>
            <a:r>
              <a:rPr lang="en-US" altLang="ja-JP">
                <a:latin typeface="Calibri" charset="0"/>
                <a:ea typeface="ＭＳ Ｐゴシック" charset="0"/>
              </a:rPr>
              <a:t>t because…</a:t>
            </a:r>
            <a:r>
              <a:rPr lang="ja-JP" altLang="en-US">
                <a:latin typeface="Calibri" charset="0"/>
                <a:ea typeface="ＭＳ Ｐゴシック" charset="0"/>
              </a:rPr>
              <a:t>”</a:t>
            </a:r>
            <a:r>
              <a:rPr lang="en-US" altLang="ja-JP">
                <a:latin typeface="Calibri" charset="0"/>
                <a:ea typeface="ＭＳ Ｐゴシック" charset="0"/>
              </a:rPr>
              <a:t>, or</a:t>
            </a:r>
            <a:br>
              <a:rPr lang="en-US" altLang="ja-JP">
                <a:latin typeface="Calibri" charset="0"/>
                <a:ea typeface="ＭＳ Ｐゴシック" charset="0"/>
              </a:rPr>
            </a:br>
            <a:r>
              <a:rPr lang="ja-JP" altLang="en-US">
                <a:latin typeface="Calibri" charset="0"/>
                <a:ea typeface="ＭＳ Ｐゴシック" charset="0"/>
              </a:rPr>
              <a:t>“</a:t>
            </a:r>
            <a:r>
              <a:rPr lang="en-US" altLang="ja-JP">
                <a:latin typeface="Calibri" charset="0"/>
                <a:ea typeface="ＭＳ Ｐゴシック" charset="0"/>
              </a:rPr>
              <a:t>But its severely limited by…</a:t>
            </a:r>
            <a:r>
              <a:rPr lang="ja-JP" altLang="en-US">
                <a:latin typeface="Calibri" charset="0"/>
                <a:ea typeface="ＭＳ Ｐゴシック" charset="0"/>
              </a:rPr>
              <a:t>”</a:t>
            </a:r>
            <a:r>
              <a:rPr lang="en-US" altLang="ja-JP">
                <a:latin typeface="Calibri" charset="0"/>
                <a:ea typeface="ＭＳ Ｐゴシック" charset="0"/>
              </a:rPr>
              <a:t>, etc.</a:t>
            </a:r>
          </a:p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Technological solution</a:t>
            </a:r>
          </a:p>
          <a:p>
            <a:pPr lvl="1" eaLnBrk="1" hangingPunct="1"/>
            <a:r>
              <a:rPr lang="ja-JP" altLang="en-US">
                <a:latin typeface="Calibri" charset="0"/>
                <a:ea typeface="ＭＳ Ｐゴシック" charset="0"/>
              </a:rPr>
              <a:t>“</a:t>
            </a:r>
            <a:r>
              <a:rPr lang="en-US" altLang="ja-JP">
                <a:latin typeface="Calibri" charset="0"/>
                <a:ea typeface="ＭＳ Ｐゴシック" charset="0"/>
              </a:rPr>
              <a:t>And in this paper we are going to show you how to overcome that with …</a:t>
            </a:r>
            <a:r>
              <a:rPr lang="ja-JP" altLang="en-US">
                <a:latin typeface="Calibri" charset="0"/>
                <a:ea typeface="ＭＳ Ｐゴシック" charset="0"/>
              </a:rPr>
              <a:t>”</a:t>
            </a:r>
            <a:endParaRPr lang="en-US">
              <a:latin typeface="Calibri" charset="0"/>
              <a:ea typeface="ＭＳ Ｐゴシック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Introduction Schema</a:t>
            </a:r>
          </a:p>
        </p:txBody>
      </p:sp>
      <p:sp>
        <p:nvSpPr>
          <p:cNvPr id="4198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Setup with POTS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Background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Approach and/or overview of innovation</a:t>
            </a:r>
          </a:p>
          <a:p>
            <a:pPr eaLnBrk="1" hangingPunct="1">
              <a:lnSpc>
                <a:spcPct val="90000"/>
              </a:lnSpc>
            </a:pPr>
            <a:r>
              <a:rPr lang="ja-JP" altLang="en-US">
                <a:latin typeface="Calibri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>
                <a:latin typeface="Calibri" charset="0"/>
                <a:ea typeface="ＭＳ Ｐゴシック" charset="0"/>
                <a:cs typeface="ＭＳ Ｐゴシック" charset="0"/>
              </a:rPr>
              <a:t>The hook</a:t>
            </a:r>
            <a:r>
              <a:rPr lang="ja-JP" altLang="en-US">
                <a:latin typeface="Calibri" charset="0"/>
                <a:ea typeface="ＭＳ Ｐゴシック" charset="0"/>
                <a:cs typeface="ＭＳ Ｐゴシック" charset="0"/>
              </a:rPr>
              <a:t>”</a:t>
            </a:r>
            <a:endParaRPr lang="en-US" altLang="ja-JP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Note: last 3 are often a longer use of POTS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Typical to do 1 paragraph setup &amp; 1 to 1.5 pages for rest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Advice on related work</a:t>
            </a:r>
          </a:p>
        </p:txBody>
      </p:sp>
      <p:sp>
        <p:nvSpPr>
          <p:cNvPr id="4403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May fold related work into background part of introduction or do it in later separate section</a:t>
            </a:r>
          </a:p>
          <a:p>
            <a:pPr lvl="1" eaLnBrk="1" hangingPunct="1"/>
            <a:r>
              <a:rPr lang="en-US">
                <a:latin typeface="Calibri" charset="0"/>
                <a:ea typeface="ＭＳ Ｐゴシック" charset="0"/>
              </a:rPr>
              <a:t>Very important to reference all the relevant material</a:t>
            </a:r>
          </a:p>
          <a:p>
            <a:pPr lvl="2" eaLnBrk="1" hangingPunct="1"/>
            <a:r>
              <a:rPr lang="en-US">
                <a:latin typeface="Calibri" charset="0"/>
                <a:ea typeface="ＭＳ Ｐゴシック" charset="0"/>
              </a:rPr>
              <a:t>Missing this is on the </a:t>
            </a:r>
            <a:r>
              <a:rPr lang="ja-JP" altLang="en-US">
                <a:latin typeface="Calibri" charset="0"/>
                <a:ea typeface="ＭＳ Ｐゴシック" charset="0"/>
              </a:rPr>
              <a:t>“</a:t>
            </a:r>
            <a:r>
              <a:rPr lang="en-US" altLang="ja-JP">
                <a:latin typeface="Calibri" charset="0"/>
                <a:ea typeface="ＭＳ Ｐゴシック" charset="0"/>
              </a:rPr>
              <a:t>gets you killed</a:t>
            </a:r>
            <a:r>
              <a:rPr lang="ja-JP" altLang="en-US">
                <a:latin typeface="Calibri" charset="0"/>
                <a:ea typeface="ＭＳ Ｐゴシック" charset="0"/>
              </a:rPr>
              <a:t>”</a:t>
            </a:r>
            <a:r>
              <a:rPr lang="en-US" altLang="ja-JP">
                <a:latin typeface="Calibri" charset="0"/>
                <a:ea typeface="ＭＳ Ｐゴシック" charset="0"/>
              </a:rPr>
              <a:t> list</a:t>
            </a:r>
          </a:p>
          <a:p>
            <a:pPr lvl="2" eaLnBrk="1" hangingPunct="1"/>
            <a:r>
              <a:rPr lang="en-US">
                <a:latin typeface="Calibri" charset="0"/>
                <a:ea typeface="ＭＳ Ｐゴシック" charset="0"/>
              </a:rPr>
              <a:t>Esp. missing the reviewer</a:t>
            </a:r>
            <a:r>
              <a:rPr lang="ja-JP" altLang="en-US">
                <a:latin typeface="Calibri" charset="0"/>
                <a:ea typeface="ＭＳ Ｐゴシック" charset="0"/>
              </a:rPr>
              <a:t>’</a:t>
            </a:r>
            <a:r>
              <a:rPr lang="en-US" altLang="ja-JP">
                <a:latin typeface="Calibri" charset="0"/>
                <a:ea typeface="ＭＳ Ｐゴシック" charset="0"/>
              </a:rPr>
              <a:t>s work </a:t>
            </a:r>
            <a:r>
              <a:rPr lang="en-US" altLang="ja-JP">
                <a:latin typeface="Calibri" charset="0"/>
                <a:ea typeface="ＭＳ Ｐゴシック" charset="0"/>
                <a:sym typeface="Wingdings" charset="0"/>
              </a:rPr>
              <a:t></a:t>
            </a:r>
          </a:p>
          <a:p>
            <a:pPr lvl="1" eaLnBrk="1" hangingPunct="1"/>
            <a:r>
              <a:rPr lang="en-US">
                <a:latin typeface="Calibri" charset="0"/>
                <a:ea typeface="ＭＳ Ｐゴシック" charset="0"/>
              </a:rPr>
              <a:t>But can</a:t>
            </a:r>
            <a:r>
              <a:rPr lang="ja-JP" altLang="en-US">
                <a:latin typeface="Calibri" charset="0"/>
                <a:ea typeface="ＭＳ Ｐゴシック" charset="0"/>
              </a:rPr>
              <a:t>’</a:t>
            </a:r>
            <a:r>
              <a:rPr lang="en-US" altLang="ja-JP">
                <a:latin typeface="Calibri" charset="0"/>
                <a:ea typeface="ＭＳ Ｐゴシック" charset="0"/>
              </a:rPr>
              <a:t>t spend much of this valuable space talking about somebody else</a:t>
            </a:r>
            <a:r>
              <a:rPr lang="ja-JP" altLang="en-US">
                <a:latin typeface="Calibri" charset="0"/>
                <a:ea typeface="ＭＳ Ｐゴシック" charset="0"/>
              </a:rPr>
              <a:t>’</a:t>
            </a:r>
            <a:r>
              <a:rPr lang="en-US" altLang="ja-JP">
                <a:latin typeface="Calibri" charset="0"/>
                <a:ea typeface="ＭＳ Ｐゴシック" charset="0"/>
              </a:rPr>
              <a:t>s work</a:t>
            </a:r>
          </a:p>
          <a:p>
            <a:pPr lvl="2" eaLnBrk="1" hangingPunct="1"/>
            <a:r>
              <a:rPr lang="en-US">
                <a:latin typeface="Calibri" charset="0"/>
                <a:ea typeface="ＭＳ Ｐゴシック" charset="0"/>
              </a:rPr>
              <a:t>If you need a longer discussion (usually) put it in separate section late in the paper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>
                <a:latin typeface="Calibri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>
                <a:latin typeface="Calibri" charset="0"/>
                <a:ea typeface="ＭＳ Ｐゴシック" charset="0"/>
                <a:cs typeface="ＭＳ Ｐゴシック" charset="0"/>
              </a:rPr>
              <a:t>Screen dump on page 2</a:t>
            </a:r>
            <a:r>
              <a:rPr lang="ja-JP" altLang="en-US">
                <a:latin typeface="Calibri" charset="0"/>
                <a:ea typeface="ＭＳ Ｐゴシック" charset="0"/>
                <a:cs typeface="ＭＳ Ｐゴシック" charset="0"/>
              </a:rPr>
              <a:t>”</a:t>
            </a: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608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Important to have a visually compelling hook fairly early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latin typeface="Calibri" charset="0"/>
                <a:ea typeface="ＭＳ Ｐゴシック" charset="0"/>
              </a:rPr>
              <a:t>To achieve goal, need to show </a:t>
            </a:r>
            <a:r>
              <a:rPr lang="en-US" b="1" i="1" dirty="0">
                <a:latin typeface="Calibri" charset="0"/>
                <a:ea typeface="ＭＳ Ｐゴシック" charset="0"/>
              </a:rPr>
              <a:t>at a glance </a:t>
            </a:r>
            <a:r>
              <a:rPr lang="en-US" dirty="0">
                <a:latin typeface="Calibri" charset="0"/>
                <a:ea typeface="ＭＳ Ｐゴシック" charset="0"/>
              </a:rPr>
              <a:t>that something cool is happening here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latin typeface="Calibri" charset="0"/>
                <a:ea typeface="ＭＳ Ｐゴシック" charset="0"/>
              </a:rPr>
              <a:t>Lead with your best example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latin typeface="Calibri" charset="0"/>
                <a:ea typeface="ＭＳ Ｐゴシック" charset="0"/>
              </a:rPr>
              <a:t>If system </a:t>
            </a:r>
            <a:r>
              <a:rPr lang="en-US" dirty="0" err="1">
                <a:latin typeface="Calibri" charset="0"/>
                <a:ea typeface="ＭＳ Ｐゴシック" charset="0"/>
              </a:rPr>
              <a:t>doesn</a:t>
            </a:r>
            <a:r>
              <a:rPr lang="ja-JP" altLang="en-US" dirty="0">
                <a:latin typeface="Calibri" charset="0"/>
                <a:ea typeface="ＭＳ Ｐゴシック" charset="0"/>
              </a:rPr>
              <a:t>’</a:t>
            </a:r>
            <a:r>
              <a:rPr lang="en-US" altLang="ja-JP" dirty="0">
                <a:latin typeface="Calibri" charset="0"/>
                <a:ea typeface="ＭＳ Ｐゴシック" charset="0"/>
              </a:rPr>
              <a:t>t have a screen dump or photo, at least do an architecture diagram </a:t>
            </a:r>
            <a:r>
              <a:rPr lang="en-US" altLang="ja-JP" dirty="0" smtClean="0">
                <a:latin typeface="Calibri" charset="0"/>
                <a:ea typeface="ＭＳ Ｐゴシック" charset="0"/>
              </a:rPr>
              <a:t>here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Calibri" charset="0"/>
                <a:ea typeface="ＭＳ Ｐゴシック" charset="0"/>
              </a:rPr>
              <a:t>If it’s a busy screen, do a call out.</a:t>
            </a:r>
          </a:p>
          <a:p>
            <a:pPr lvl="2">
              <a:lnSpc>
                <a:spcPct val="90000"/>
              </a:lnSpc>
            </a:pPr>
            <a:r>
              <a:rPr lang="en-US" dirty="0" smtClean="0">
                <a:latin typeface="Calibri" charset="0"/>
                <a:ea typeface="ＭＳ Ｐゴシック" charset="0"/>
              </a:rPr>
              <a:t>E.g., you can use top of page, 2 columns to show a big screen and the fit a detailed call-out in a single column</a:t>
            </a:r>
            <a:endParaRPr lang="en-US" dirty="0">
              <a:latin typeface="Calibri" charset="0"/>
              <a:ea typeface="ＭＳ Ｐゴシック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Technical </a:t>
            </a:r>
            <a:r>
              <a:rPr lang="ja-JP" altLang="en-US">
                <a:latin typeface="Calibri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>
                <a:latin typeface="Calibri" charset="0"/>
                <a:ea typeface="ＭＳ Ｐゴシック" charset="0"/>
                <a:cs typeface="ＭＳ Ｐゴシック" charset="0"/>
              </a:rPr>
              <a:t>Meat</a:t>
            </a:r>
            <a:r>
              <a:rPr lang="ja-JP" altLang="en-US">
                <a:latin typeface="Calibri" charset="0"/>
                <a:ea typeface="ＭＳ Ｐゴシック" charset="0"/>
                <a:cs typeface="ＭＳ Ｐゴシック" charset="0"/>
              </a:rPr>
              <a:t>”</a:t>
            </a: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8130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600">
                <a:latin typeface="Calibri" charset="0"/>
                <a:ea typeface="ＭＳ Ｐゴシック" charset="0"/>
                <a:cs typeface="ＭＳ Ｐゴシック" charset="0"/>
              </a:rPr>
              <a:t>For tech paper you </a:t>
            </a:r>
            <a:r>
              <a:rPr lang="en-US" sz="2600" b="1" i="1">
                <a:latin typeface="Calibri" charset="0"/>
                <a:ea typeface="ＭＳ Ｐゴシック" charset="0"/>
                <a:cs typeface="ＭＳ Ｐゴシック" charset="0"/>
              </a:rPr>
              <a:t>must</a:t>
            </a:r>
            <a:r>
              <a:rPr lang="en-US" sz="2600">
                <a:latin typeface="Calibri" charset="0"/>
                <a:ea typeface="ＭＳ Ｐゴシック" charset="0"/>
                <a:cs typeface="ＭＳ Ｐゴシック" charset="0"/>
              </a:rPr>
              <a:t> have the technical details</a:t>
            </a:r>
          </a:p>
          <a:p>
            <a:pPr lvl="1" eaLnBrk="1" hangingPunct="1">
              <a:lnSpc>
                <a:spcPct val="80000"/>
              </a:lnSpc>
            </a:pPr>
            <a:r>
              <a:rPr lang="ja-JP" altLang="en-US" sz="2200">
                <a:latin typeface="Calibri" charset="0"/>
                <a:ea typeface="ＭＳ Ｐゴシック" charset="0"/>
              </a:rPr>
              <a:t>“</a:t>
            </a:r>
            <a:r>
              <a:rPr lang="en-US" altLang="ja-JP" sz="2200">
                <a:latin typeface="Calibri" charset="0"/>
                <a:ea typeface="ＭＳ Ｐゴシック" charset="0"/>
              </a:rPr>
              <a:t>I don</a:t>
            </a:r>
            <a:r>
              <a:rPr lang="ja-JP" altLang="en-US" sz="2200">
                <a:latin typeface="Calibri" charset="0"/>
                <a:ea typeface="ＭＳ Ｐゴシック" charset="0"/>
              </a:rPr>
              <a:t>’</a:t>
            </a:r>
            <a:r>
              <a:rPr lang="en-US" altLang="ja-JP" sz="2200">
                <a:latin typeface="Calibri" charset="0"/>
                <a:ea typeface="ＭＳ Ｐゴシック" charset="0"/>
              </a:rPr>
              <a:t>t know how you did it</a:t>
            </a:r>
            <a:r>
              <a:rPr lang="ja-JP" altLang="en-US" sz="2200">
                <a:latin typeface="Calibri" charset="0"/>
                <a:ea typeface="ＭＳ Ｐゴシック" charset="0"/>
              </a:rPr>
              <a:t>”</a:t>
            </a:r>
            <a:r>
              <a:rPr lang="en-US" altLang="ja-JP" sz="2200">
                <a:latin typeface="Calibri" charset="0"/>
                <a:ea typeface="ＭＳ Ｐゴシック" charset="0"/>
              </a:rPr>
              <a:t> or </a:t>
            </a:r>
            <a:br>
              <a:rPr lang="en-US" altLang="ja-JP" sz="2200">
                <a:latin typeface="Calibri" charset="0"/>
                <a:ea typeface="ＭＳ Ｐゴシック" charset="0"/>
              </a:rPr>
            </a:br>
            <a:r>
              <a:rPr lang="ja-JP" altLang="en-US" sz="2200">
                <a:latin typeface="Calibri" charset="0"/>
                <a:ea typeface="ＭＳ Ｐゴシック" charset="0"/>
              </a:rPr>
              <a:t>“</a:t>
            </a:r>
            <a:r>
              <a:rPr lang="en-US" altLang="ja-JP" sz="2200">
                <a:latin typeface="Calibri" charset="0"/>
                <a:ea typeface="ＭＳ Ｐゴシック" charset="0"/>
              </a:rPr>
              <a:t>not enough here to replicate this</a:t>
            </a:r>
            <a:r>
              <a:rPr lang="ja-JP" altLang="en-US" sz="2200">
                <a:latin typeface="Calibri" charset="0"/>
                <a:ea typeface="ＭＳ Ｐゴシック" charset="0"/>
              </a:rPr>
              <a:t>”</a:t>
            </a:r>
            <a:r>
              <a:rPr lang="en-US" altLang="ja-JP" sz="2200">
                <a:latin typeface="Calibri" charset="0"/>
                <a:ea typeface="ＭＳ Ｐゴシック" charset="0"/>
              </a:rPr>
              <a:t> </a:t>
            </a:r>
            <a:br>
              <a:rPr lang="en-US" altLang="ja-JP" sz="2200">
                <a:latin typeface="Calibri" charset="0"/>
                <a:ea typeface="ＭＳ Ｐゴシック" charset="0"/>
              </a:rPr>
            </a:br>
            <a:r>
              <a:rPr lang="en-US" altLang="ja-JP" sz="2200">
                <a:latin typeface="Calibri" charset="0"/>
                <a:ea typeface="ＭＳ Ｐゴシック" charset="0"/>
              </a:rPr>
              <a:t>is on the </a:t>
            </a:r>
            <a:r>
              <a:rPr lang="ja-JP" altLang="en-US" sz="2200">
                <a:latin typeface="Calibri" charset="0"/>
                <a:ea typeface="ＭＳ Ｐゴシック" charset="0"/>
              </a:rPr>
              <a:t>“</a:t>
            </a:r>
            <a:r>
              <a:rPr lang="en-US" altLang="ja-JP" sz="2200">
                <a:latin typeface="Calibri" charset="0"/>
                <a:ea typeface="ＭＳ Ｐゴシック" charset="0"/>
              </a:rPr>
              <a:t>gets you killed</a:t>
            </a:r>
            <a:r>
              <a:rPr lang="ja-JP" altLang="en-US" sz="2200">
                <a:latin typeface="Calibri" charset="0"/>
                <a:ea typeface="ＭＳ Ｐゴシック" charset="0"/>
              </a:rPr>
              <a:t>”</a:t>
            </a:r>
            <a:r>
              <a:rPr lang="en-US" altLang="ja-JP" sz="2200">
                <a:latin typeface="Calibri" charset="0"/>
                <a:ea typeface="ＭＳ Ｐゴシック" charset="0"/>
              </a:rPr>
              <a:t> list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>
                <a:latin typeface="Calibri" charset="0"/>
                <a:ea typeface="ＭＳ Ｐゴシック" charset="0"/>
              </a:rPr>
              <a:t>Goal: reviewer fully understands how it works so they can evaluate it (The devil is in the details)</a:t>
            </a:r>
          </a:p>
          <a:p>
            <a:pPr eaLnBrk="1" hangingPunct="1">
              <a:lnSpc>
                <a:spcPct val="80000"/>
              </a:lnSpc>
            </a:pPr>
            <a:r>
              <a:rPr lang="en-US" sz="2600">
                <a:latin typeface="Calibri" charset="0"/>
                <a:ea typeface="ＭＳ Ｐゴシック" charset="0"/>
                <a:cs typeface="ＭＳ Ｐゴシック" charset="0"/>
              </a:rPr>
              <a:t>This doesn</a:t>
            </a:r>
            <a:r>
              <a:rPr lang="ja-JP" altLang="en-US" sz="2600">
                <a:latin typeface="Calibri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sz="2600">
                <a:latin typeface="Calibri" charset="0"/>
                <a:ea typeface="ＭＳ Ｐゴシック" charset="0"/>
                <a:cs typeface="ＭＳ Ｐゴシック" charset="0"/>
              </a:rPr>
              <a:t>t mean they necessarily want to hear the steps you went through to build it </a:t>
            </a:r>
            <a:br>
              <a:rPr lang="en-US" altLang="ja-JP" sz="2600">
                <a:latin typeface="Calibri" charset="0"/>
                <a:ea typeface="ＭＳ Ｐゴシック" charset="0"/>
                <a:cs typeface="ＭＳ Ｐゴシック" charset="0"/>
              </a:rPr>
            </a:br>
            <a:endParaRPr lang="en-US" altLang="ja-JP" sz="260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600">
                <a:latin typeface="Calibri" charset="0"/>
                <a:ea typeface="ＭＳ Ｐゴシック" charset="0"/>
                <a:cs typeface="ＭＳ Ｐゴシック" charset="0"/>
              </a:rPr>
              <a:t>Usually don</a:t>
            </a:r>
            <a:r>
              <a:rPr lang="ja-JP" altLang="en-US" sz="2600">
                <a:latin typeface="Calibri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sz="2600">
                <a:latin typeface="Calibri" charset="0"/>
                <a:ea typeface="ＭＳ Ｐゴシック" charset="0"/>
                <a:cs typeface="ＭＳ Ｐゴシック" charset="0"/>
              </a:rPr>
              <a:t>t want code</a:t>
            </a:r>
            <a:endParaRPr lang="en-US" sz="260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Technical </a:t>
            </a:r>
            <a:r>
              <a:rPr lang="ja-JP" altLang="en-US">
                <a:latin typeface="Calibri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>
                <a:latin typeface="Calibri" charset="0"/>
                <a:ea typeface="ＭＳ Ｐゴシック" charset="0"/>
                <a:cs typeface="ＭＳ Ｐゴシック" charset="0"/>
              </a:rPr>
              <a:t>Meat</a:t>
            </a:r>
            <a:r>
              <a:rPr lang="ja-JP" altLang="en-US">
                <a:latin typeface="Calibri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>
                <a:latin typeface="Calibri" charset="0"/>
                <a:ea typeface="ＭＳ Ｐゴシック" charset="0"/>
                <a:cs typeface="ＭＳ Ｐゴシック" charset="0"/>
              </a:rPr>
              <a:t> Schema</a:t>
            </a: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0178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Overview of parts</a:t>
            </a:r>
          </a:p>
          <a:p>
            <a:pPr lvl="1" eaLnBrk="1" hangingPunct="1"/>
            <a:r>
              <a:rPr lang="en-US" dirty="0">
                <a:latin typeface="Calibri" charset="0"/>
                <a:ea typeface="ＭＳ Ｐゴシック" charset="0"/>
              </a:rPr>
              <a:t>How the decomposed parts (about to follow) fit together to make the </a:t>
            </a:r>
            <a:r>
              <a:rPr lang="en-US" dirty="0" smtClean="0">
                <a:latin typeface="Calibri" charset="0"/>
                <a:ea typeface="ＭＳ Ｐゴシック" charset="0"/>
              </a:rPr>
              <a:t>whole</a:t>
            </a:r>
          </a:p>
          <a:p>
            <a:pPr lvl="2"/>
            <a:r>
              <a:rPr lang="en-US" dirty="0" smtClean="0">
                <a:latin typeface="Calibri" charset="0"/>
                <a:ea typeface="ＭＳ Ｐゴシック" charset="0"/>
              </a:rPr>
              <a:t>Sometimes this is scenario-like</a:t>
            </a:r>
            <a:endParaRPr lang="en-US" dirty="0">
              <a:latin typeface="Calibri" charset="0"/>
              <a:ea typeface="ＭＳ Ｐゴシック" charset="0"/>
            </a:endParaRPr>
          </a:p>
          <a:p>
            <a:pPr lvl="1" eaLnBrk="1" hangingPunct="1"/>
            <a:r>
              <a:rPr lang="en-US" dirty="0">
                <a:latin typeface="Calibri" charset="0"/>
                <a:ea typeface="ＭＳ Ｐゴシック" charset="0"/>
              </a:rPr>
              <a:t>Architectural diagram if appropriate</a:t>
            </a:r>
          </a:p>
          <a:p>
            <a:pPr eaLnBrk="1" hangingPunct="1"/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Part details 1</a:t>
            </a:r>
          </a:p>
          <a:p>
            <a:pPr lvl="1" eaLnBrk="1" hangingPunct="1"/>
            <a:r>
              <a:rPr lang="en-US" dirty="0">
                <a:latin typeface="Calibri" charset="0"/>
                <a:ea typeface="ＭＳ Ｐゴシック" charset="0"/>
              </a:rPr>
              <a:t>Now get down and dirty with the full details</a:t>
            </a:r>
          </a:p>
          <a:p>
            <a:pPr eaLnBrk="1" hangingPunct="1"/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Part details 2, etc.</a:t>
            </a:r>
          </a:p>
          <a:p>
            <a:pPr eaLnBrk="1" hangingPunct="1"/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[Optional] Technical wrap-up / discussion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Validation</a:t>
            </a:r>
          </a:p>
        </p:txBody>
      </p:sp>
      <p:sp>
        <p:nvSpPr>
          <p:cNvPr id="5222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600">
                <a:latin typeface="Calibri" charset="0"/>
                <a:ea typeface="ＭＳ Ｐゴシック" charset="0"/>
                <a:cs typeface="ＭＳ Ｐゴシック" charset="0"/>
              </a:rPr>
              <a:t>Good validation of invention work is very hard</a:t>
            </a:r>
          </a:p>
          <a:p>
            <a:pPr eaLnBrk="1" hangingPunct="1">
              <a:lnSpc>
                <a:spcPct val="80000"/>
              </a:lnSpc>
            </a:pPr>
            <a:r>
              <a:rPr lang="en-US" sz="2600">
                <a:latin typeface="Calibri" charset="0"/>
                <a:ea typeface="ＭＳ Ｐゴシック" charset="0"/>
                <a:cs typeface="ＭＳ Ｐゴシック" charset="0"/>
              </a:rPr>
              <a:t>Some approaches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>
                <a:latin typeface="Calibri" charset="0"/>
                <a:ea typeface="ＭＳ Ｐゴシック" charset="0"/>
              </a:rPr>
              <a:t>Demonstrate </a:t>
            </a:r>
            <a:r>
              <a:rPr lang="ja-JP" altLang="en-US" sz="2200">
                <a:latin typeface="Calibri" charset="0"/>
                <a:ea typeface="ＭＳ Ｐゴシック" charset="0"/>
              </a:rPr>
              <a:t>“</a:t>
            </a:r>
            <a:r>
              <a:rPr lang="en-US" altLang="ja-JP" sz="2200">
                <a:latin typeface="Calibri" charset="0"/>
                <a:ea typeface="ＭＳ Ｐゴシック" charset="0"/>
              </a:rPr>
              <a:t>coverage of space</a:t>
            </a:r>
            <a:r>
              <a:rPr lang="ja-JP" altLang="en-US" sz="2200">
                <a:latin typeface="Calibri" charset="0"/>
                <a:ea typeface="ＭＳ Ｐゴシック" charset="0"/>
              </a:rPr>
              <a:t>”</a:t>
            </a:r>
            <a:endParaRPr lang="en-US" altLang="ja-JP" sz="2200">
              <a:latin typeface="Calibri" charset="0"/>
              <a:ea typeface="ＭＳ Ｐゴシック" charset="0"/>
            </a:endParaRPr>
          </a:p>
          <a:p>
            <a:pPr lvl="2" eaLnBrk="1" hangingPunct="1">
              <a:lnSpc>
                <a:spcPct val="80000"/>
              </a:lnSpc>
            </a:pPr>
            <a:r>
              <a:rPr lang="en-US" sz="1900">
                <a:latin typeface="Calibri" charset="0"/>
                <a:ea typeface="ＭＳ Ｐゴシック" charset="0"/>
              </a:rPr>
              <a:t>examples that </a:t>
            </a:r>
            <a:r>
              <a:rPr lang="ja-JP" altLang="en-US" sz="1900">
                <a:latin typeface="Calibri" charset="0"/>
                <a:ea typeface="ＭＳ Ｐゴシック" charset="0"/>
              </a:rPr>
              <a:t>“</a:t>
            </a:r>
            <a:r>
              <a:rPr lang="en-US" altLang="ja-JP" sz="1900">
                <a:latin typeface="Calibri" charset="0"/>
                <a:ea typeface="ＭＳ Ｐゴシック" charset="0"/>
              </a:rPr>
              <a:t>span</a:t>
            </a:r>
            <a:r>
              <a:rPr lang="ja-JP" altLang="en-US" sz="1900">
                <a:latin typeface="Calibri" charset="0"/>
                <a:ea typeface="ＭＳ Ｐゴシック" charset="0"/>
              </a:rPr>
              <a:t>”</a:t>
            </a:r>
            <a:r>
              <a:rPr lang="en-US" altLang="ja-JP" sz="1900">
                <a:latin typeface="Calibri" charset="0"/>
                <a:ea typeface="ＭＳ Ｐゴシック" charset="0"/>
              </a:rPr>
              <a:t> a space (3 is typical minimum)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>
                <a:latin typeface="Calibri" charset="0"/>
                <a:ea typeface="ＭＳ Ｐゴシック" charset="0"/>
              </a:rPr>
              <a:t>Re-implement prior system (but faster, simpler, better)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>
                <a:latin typeface="Calibri" charset="0"/>
                <a:ea typeface="ＭＳ Ｐゴシック" charset="0"/>
              </a:rPr>
              <a:t>(Preferably real) use / experience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>
                <a:latin typeface="Calibri" charset="0"/>
                <a:ea typeface="ＭＳ Ｐゴシック" charset="0"/>
              </a:rPr>
              <a:t>Performance testing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>
                <a:latin typeface="Calibri" charset="0"/>
                <a:ea typeface="ＭＳ Ｐゴシック" charset="0"/>
              </a:rPr>
              <a:t>User testing</a:t>
            </a:r>
          </a:p>
          <a:p>
            <a:pPr eaLnBrk="1" hangingPunct="1">
              <a:lnSpc>
                <a:spcPct val="80000"/>
              </a:lnSpc>
            </a:pPr>
            <a:r>
              <a:rPr lang="en-US" sz="2600">
                <a:latin typeface="Calibri" charset="0"/>
                <a:ea typeface="ＭＳ Ｐゴシック" charset="0"/>
                <a:cs typeface="ＭＳ Ｐゴシック" charset="0"/>
              </a:rPr>
              <a:t>Need for depth of validation is on a sliding scale: mature areas need a lot, new areas / highly innovative work needs less</a:t>
            </a:r>
          </a:p>
          <a:p>
            <a:pPr lvl="1" eaLnBrk="1" hangingPunct="1">
              <a:lnSpc>
                <a:spcPct val="80000"/>
              </a:lnSpc>
            </a:pPr>
            <a:endParaRPr lang="en-US" sz="2200">
              <a:latin typeface="Calibri" charset="0"/>
              <a:ea typeface="ＭＳ Ｐゴシック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Introduction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Primarily about organization, not other parts of </a:t>
            </a: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</a:rPr>
              <a:t>writing</a:t>
            </a:r>
            <a:endParaRPr lang="en-US" sz="24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About writing papers that make a technical contribution</a:t>
            </a:r>
          </a:p>
          <a:p>
            <a:pPr lvl="1" eaLnBrk="1" hangingPunct="1"/>
            <a:r>
              <a:rPr lang="en-US" sz="2000" dirty="0">
                <a:latin typeface="Calibri" charset="0"/>
                <a:ea typeface="ＭＳ Ｐゴシック" charset="0"/>
              </a:rPr>
              <a:t>Dr. David Randall will talk about behavioral science papers </a:t>
            </a:r>
            <a:r>
              <a:rPr lang="en-US" sz="2000" dirty="0" smtClean="0">
                <a:latin typeface="Calibri" charset="0"/>
                <a:ea typeface="ＭＳ Ｐゴシック" charset="0"/>
              </a:rPr>
              <a:t>next</a:t>
            </a:r>
            <a:endParaRPr lang="en-US" sz="2000" dirty="0">
              <a:latin typeface="Calibri" charset="0"/>
              <a:ea typeface="ＭＳ Ｐゴシック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[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Optional?]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Related work</a:t>
            </a:r>
          </a:p>
        </p:txBody>
      </p:sp>
      <p:sp>
        <p:nvSpPr>
          <p:cNvPr id="5427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May do very brief </a:t>
            </a: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</a:rPr>
              <a:t>if more is up front</a:t>
            </a:r>
          </a:p>
          <a:p>
            <a:pPr lvl="1"/>
            <a:r>
              <a:rPr lang="en-US" sz="2200" dirty="0" smtClean="0">
                <a:latin typeface="Calibri" charset="0"/>
                <a:ea typeface="ＭＳ Ｐゴシック" charset="0"/>
                <a:cs typeface="ＭＳ Ｐゴシック" charset="0"/>
              </a:rPr>
              <a:t>Where it goes depends on what is needed for your paper to make the most sense. </a:t>
            </a:r>
            <a:endParaRPr lang="en-US" sz="22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Separate section if there is a lot and/or you need a </a:t>
            </a: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</a:rPr>
              <a:t>good /</a:t>
            </a: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deep discussion </a:t>
            </a:r>
          </a:p>
          <a:p>
            <a:pPr lvl="1" eaLnBrk="1" hangingPunct="1"/>
            <a:r>
              <a:rPr lang="en-US" sz="2000" dirty="0">
                <a:latin typeface="Calibri" charset="0"/>
                <a:ea typeface="ＭＳ Ｐゴシック" charset="0"/>
              </a:rPr>
              <a:t>e.g., to differentiate your work from prior</a:t>
            </a:r>
          </a:p>
          <a:p>
            <a:pPr eaLnBrk="1" hangingPunct="1"/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For key related work, more than a list – place in </a:t>
            </a: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</a:rPr>
              <a:t>context /differential </a:t>
            </a:r>
            <a:endParaRPr lang="en-US" sz="24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latin typeface="Calibri" charset="0"/>
                <a:ea typeface="ＭＳ Ｐゴシック" charset="0"/>
                <a:cs typeface="ＭＳ Ｐゴシック" charset="0"/>
              </a:rPr>
              <a:t>Discussion and Future Work</a:t>
            </a:r>
          </a:p>
        </p:txBody>
      </p:sp>
      <p:sp>
        <p:nvSpPr>
          <p:cNvPr id="56322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May have discussion in </a:t>
            </a:r>
            <a:r>
              <a:rPr lang="ja-JP" altLang="en-US" dirty="0">
                <a:latin typeface="Calibri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dirty="0">
                <a:latin typeface="Calibri" charset="0"/>
                <a:ea typeface="ＭＳ Ｐゴシック" charset="0"/>
                <a:cs typeface="ＭＳ Ｐゴシック" charset="0"/>
              </a:rPr>
              <a:t>Technical wrap-up</a:t>
            </a:r>
            <a:r>
              <a:rPr lang="ja-JP" altLang="en-US" dirty="0">
                <a:latin typeface="Calibri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dirty="0">
                <a:latin typeface="Calibri" charset="0"/>
                <a:ea typeface="ＭＳ Ｐゴシック" charset="0"/>
                <a:cs typeface="ＭＳ Ｐゴシック" charset="0"/>
              </a:rPr>
              <a:t> instead</a:t>
            </a:r>
          </a:p>
          <a:p>
            <a:pPr eaLnBrk="1" hangingPunct="1"/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Future work needs to highlight the promise, but not of huge importance</a:t>
            </a:r>
          </a:p>
          <a:p>
            <a:pPr lvl="1" eaLnBrk="1" hangingPunct="1"/>
            <a:r>
              <a:rPr lang="en-US" dirty="0">
                <a:latin typeface="Calibri" charset="0"/>
                <a:ea typeface="ＭＳ Ｐゴシック" charset="0"/>
              </a:rPr>
              <a:t>Easy to say things here (but correspondingly they don</a:t>
            </a:r>
            <a:r>
              <a:rPr lang="ja-JP" altLang="en-US" dirty="0">
                <a:latin typeface="Calibri" charset="0"/>
                <a:ea typeface="ＭＳ Ｐゴシック" charset="0"/>
              </a:rPr>
              <a:t>’</a:t>
            </a:r>
            <a:r>
              <a:rPr lang="en-US" altLang="ja-JP" dirty="0">
                <a:latin typeface="Calibri" charset="0"/>
                <a:ea typeface="ＭＳ Ｐゴシック" charset="0"/>
              </a:rPr>
              <a:t>t carry a lot of weight)</a:t>
            </a:r>
          </a:p>
          <a:p>
            <a:pPr lvl="1" eaLnBrk="1" hangingPunct="1"/>
            <a:r>
              <a:rPr lang="en-US" dirty="0">
                <a:latin typeface="Calibri" charset="0"/>
                <a:ea typeface="ＭＳ Ｐゴシック" charset="0"/>
              </a:rPr>
              <a:t>Shooting yourself in the foot if reviewer thinks all the interesting stuff is </a:t>
            </a:r>
            <a:r>
              <a:rPr lang="en-US" dirty="0" smtClean="0">
                <a:latin typeface="Calibri" charset="0"/>
                <a:ea typeface="ＭＳ Ｐゴシック" charset="0"/>
              </a:rPr>
              <a:t>here</a:t>
            </a:r>
          </a:p>
          <a:p>
            <a:pPr lvl="1" eaLnBrk="1" hangingPunct="1"/>
            <a:r>
              <a:rPr lang="en-US" dirty="0" smtClean="0">
                <a:latin typeface="Calibri" charset="0"/>
                <a:ea typeface="ＭＳ Ｐゴシック" charset="0"/>
              </a:rPr>
              <a:t>Above all, be authentic or honest about what future work you or someone could do </a:t>
            </a:r>
          </a:p>
          <a:p>
            <a:pPr lvl="2"/>
            <a:r>
              <a:rPr lang="en-US" dirty="0" smtClean="0">
                <a:latin typeface="Calibri" charset="0"/>
                <a:ea typeface="ＭＳ Ｐゴシック" charset="0"/>
              </a:rPr>
              <a:t>Short term</a:t>
            </a:r>
          </a:p>
          <a:p>
            <a:pPr lvl="2"/>
            <a:r>
              <a:rPr lang="en-US" dirty="0" smtClean="0">
                <a:latin typeface="Calibri" charset="0"/>
                <a:ea typeface="ＭＳ Ｐゴシック" charset="0"/>
              </a:rPr>
              <a:t>Long term</a:t>
            </a:r>
            <a:endParaRPr lang="en-US" dirty="0">
              <a:latin typeface="Calibri" charset="0"/>
              <a:ea typeface="ＭＳ Ｐゴシック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latin typeface="Calibri" charset="0"/>
                <a:ea typeface="ＭＳ Ｐゴシック" charset="0"/>
                <a:cs typeface="ＭＳ Ｐゴシック" charset="0"/>
              </a:rPr>
              <a:t>Tips</a:t>
            </a:r>
          </a:p>
        </p:txBody>
      </p:sp>
      <p:sp>
        <p:nvSpPr>
          <p:cNvPr id="5837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Get a native English speaker to read/edit your paper</a:t>
            </a:r>
          </a:p>
          <a:p>
            <a:pPr eaLnBrk="1" hangingPunct="1"/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Make sure captions / figures are readable</a:t>
            </a:r>
          </a:p>
          <a:p>
            <a:pPr eaLnBrk="1" hangingPunct="1"/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Follow formatting guidelines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Conclusion</a:t>
            </a:r>
          </a:p>
        </p:txBody>
      </p:sp>
      <p:sp>
        <p:nvSpPr>
          <p:cNvPr id="6041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I tend to make this short</a:t>
            </a:r>
          </a:p>
          <a:p>
            <a:pPr eaLnBrk="1" hangingPunct="1">
              <a:buFont typeface="Wingdings" charset="0"/>
              <a:buChar char="à"/>
            </a:pP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if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its an important result/conclusion of the work, you should have summarized it up front and will only be repeating that summary here </a:t>
            </a:r>
            <a:endParaRPr lang="en-US" dirty="0" smtClean="0">
              <a:latin typeface="Calibri" charset="0"/>
              <a:ea typeface="ＭＳ Ｐゴシック" charset="0"/>
              <a:cs typeface="ＭＳ Ｐゴシック" charset="0"/>
              <a:sym typeface="Wingdings" charset="0"/>
            </a:endParaRPr>
          </a:p>
          <a:p>
            <a:pPr eaLnBrk="1" hangingPunct="1">
              <a:buFont typeface="Wingdings" charset="0"/>
              <a:buChar char="à"/>
            </a:pP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Occasionally, there is a point that can only be expressed (or framed) with the understanding of the previous sections. </a:t>
            </a:r>
          </a:p>
          <a:p>
            <a:pPr eaLnBrk="1" hangingPunct="1">
              <a:buFont typeface="Wingdings" charset="0"/>
              <a:buChar char="à"/>
            </a:pP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Sometimes,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 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I suggest future work be rolled into conclusion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latin typeface="Calibri" charset="0"/>
                <a:ea typeface="ＭＳ Ｐゴシック" charset="0"/>
                <a:cs typeface="ＭＳ Ｐゴシック" charset="0"/>
              </a:rPr>
              <a:t>Acknowledgements and References</a:t>
            </a:r>
          </a:p>
        </p:txBody>
      </p:sp>
      <p:sp>
        <p:nvSpPr>
          <p:cNvPr id="6246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600" dirty="0">
                <a:latin typeface="Calibri" charset="0"/>
                <a:ea typeface="ＭＳ Ｐゴシック" charset="0"/>
                <a:cs typeface="ＭＳ Ｐゴシック" charset="0"/>
              </a:rPr>
              <a:t>Acknowledge your funding </a:t>
            </a:r>
            <a:r>
              <a:rPr lang="en-US" sz="2600" dirty="0" smtClean="0">
                <a:latin typeface="Calibri" charset="0"/>
                <a:ea typeface="ＭＳ Ｐゴシック" charset="0"/>
                <a:cs typeface="ＭＳ Ｐゴシック" charset="0"/>
              </a:rPr>
              <a:t>sources!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</a:rPr>
              <a:t>They often have a very specific sentence they prefer!</a:t>
            </a:r>
            <a:endParaRPr lang="en-US" sz="24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600" dirty="0">
                <a:latin typeface="Calibri" charset="0"/>
                <a:ea typeface="ＭＳ Ｐゴシック" charset="0"/>
                <a:cs typeface="ＭＳ Ｐゴシック" charset="0"/>
              </a:rPr>
              <a:t>If you are acknowledging people who did work, should they be authors</a:t>
            </a:r>
            <a:r>
              <a:rPr lang="en-US" sz="2600" dirty="0" smtClean="0">
                <a:latin typeface="Calibri" charset="0"/>
                <a:ea typeface="ＭＳ Ｐゴシック" charset="0"/>
                <a:cs typeface="ＭＳ Ｐゴシック" charset="0"/>
              </a:rPr>
              <a:t>?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</a:rPr>
              <a:t>Being generous can sometimes avoid deep riffs. </a:t>
            </a:r>
            <a:endParaRPr lang="en-US" sz="24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600" dirty="0">
                <a:latin typeface="Calibri" charset="0"/>
                <a:ea typeface="ＭＳ Ｐゴシック" charset="0"/>
                <a:cs typeface="ＭＳ Ｐゴシック" charset="0"/>
              </a:rPr>
              <a:t>References are very important, but </a:t>
            </a:r>
            <a:r>
              <a:rPr lang="en-US" sz="2600" dirty="0" smtClean="0">
                <a:latin typeface="Calibri" charset="0"/>
                <a:ea typeface="ＭＳ Ｐゴシック" charset="0"/>
                <a:cs typeface="ＭＳ Ｐゴシック" charset="0"/>
              </a:rPr>
              <a:t>don’t over do it. </a:t>
            </a:r>
            <a:endParaRPr lang="en-US" altLang="ja-JP" sz="26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200" dirty="0" smtClean="0">
                <a:latin typeface="Calibri" charset="0"/>
                <a:ea typeface="ＭＳ Ｐゴシック" charset="0"/>
              </a:rPr>
              <a:t>Maybe double check that you’ve cited likely reviewers if their work is applicable? </a:t>
            </a:r>
            <a:endParaRPr lang="en-US" sz="2200" dirty="0">
              <a:latin typeface="Calibri" charset="0"/>
              <a:ea typeface="ＭＳ Ｐゴシック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latin typeface="Calibri" charset="0"/>
                <a:ea typeface="ＭＳ Ｐゴシック" charset="0"/>
                <a:cs typeface="ＭＳ Ｐゴシック" charset="0"/>
              </a:rPr>
              <a:t>Causes of Rejection</a:t>
            </a:r>
          </a:p>
        </p:txBody>
      </p:sp>
      <p:sp>
        <p:nvSpPr>
          <p:cNvPr id="6451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Technical issues (apparent or real)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Not enough technical detail to fully understand and evaluate it, or replicate it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latin typeface="Calibri" charset="0"/>
                <a:ea typeface="ＭＳ Ｐゴシック" charset="0"/>
              </a:rPr>
              <a:t>Standard is that </a:t>
            </a:r>
            <a:r>
              <a:rPr lang="ja-JP" altLang="en-US">
                <a:latin typeface="Calibri" charset="0"/>
                <a:ea typeface="ＭＳ Ｐゴシック" charset="0"/>
              </a:rPr>
              <a:t>“</a:t>
            </a:r>
            <a:r>
              <a:rPr lang="en-US" altLang="ja-JP">
                <a:latin typeface="Calibri" charset="0"/>
                <a:ea typeface="ＭＳ Ｐゴシック" charset="0"/>
              </a:rPr>
              <a:t>a bright graduate student in the area should be able to take the paper and be able to read between the lines enough to implement it</a:t>
            </a:r>
            <a:r>
              <a:rPr lang="ja-JP" altLang="en-US">
                <a:latin typeface="Calibri" charset="0"/>
                <a:ea typeface="ＭＳ Ｐゴシック" charset="0"/>
              </a:rPr>
              <a:t>”</a:t>
            </a:r>
            <a:endParaRPr lang="en-US" altLang="ja-JP">
              <a:latin typeface="Calibri" charset="0"/>
              <a:ea typeface="ＭＳ Ｐゴシック" charset="0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>
                <a:latin typeface="Calibri" charset="0"/>
                <a:ea typeface="ＭＳ Ｐゴシック" charset="0"/>
              </a:rPr>
              <a:t>Not always possible </a:t>
            </a:r>
          </a:p>
          <a:p>
            <a:pPr lvl="2" eaLnBrk="1" hangingPunct="1">
              <a:lnSpc>
                <a:spcPct val="90000"/>
              </a:lnSpc>
            </a:pPr>
            <a:r>
              <a:rPr lang="en-US">
                <a:latin typeface="Calibri" charset="0"/>
                <a:ea typeface="ＭＳ Ｐゴシック" charset="0"/>
              </a:rPr>
              <a:t>A bit of a sliding scale depending on complexity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Didn</a:t>
            </a:r>
            <a:r>
              <a:rPr lang="ja-JP" altLang="en-US">
                <a:latin typeface="Calibri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>
                <a:latin typeface="Calibri" charset="0"/>
                <a:ea typeface="ＭＳ Ｐゴシック" charset="0"/>
                <a:cs typeface="ＭＳ Ｐゴシック" charset="0"/>
              </a:rPr>
              <a:t>t implement it or implement enough of it (and clearly show that in the paper)</a:t>
            </a: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latin typeface="Calibri" charset="0"/>
                <a:ea typeface="ＭＳ Ｐゴシック" charset="0"/>
                <a:cs typeface="ＭＳ Ｐゴシック" charset="0"/>
              </a:rPr>
              <a:t>Causes of Rejection</a:t>
            </a:r>
          </a:p>
        </p:txBody>
      </p:sp>
      <p:sp>
        <p:nvSpPr>
          <p:cNvPr id="6656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err="1">
                <a:latin typeface="Calibri" charset="0"/>
                <a:ea typeface="ＭＳ Ｐゴシック" charset="0"/>
                <a:cs typeface="ＭＳ Ｐゴシック" charset="0"/>
              </a:rPr>
              <a:t>Didn</a:t>
            </a:r>
            <a:r>
              <a:rPr lang="ja-JP" altLang="en-US" dirty="0">
                <a:latin typeface="Calibri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dirty="0">
                <a:latin typeface="Calibri" charset="0"/>
                <a:ea typeface="ＭＳ Ｐゴシック" charset="0"/>
                <a:cs typeface="ＭＳ Ｐゴシック" charset="0"/>
              </a:rPr>
              <a:t>t do your background work (and clearly show that in the paper)</a:t>
            </a:r>
          </a:p>
          <a:p>
            <a:pPr lvl="1" eaLnBrk="1" hangingPunct="1"/>
            <a:r>
              <a:rPr lang="en-US" dirty="0">
                <a:latin typeface="Calibri" charset="0"/>
                <a:ea typeface="ＭＳ Ｐゴシック" charset="0"/>
              </a:rPr>
              <a:t>Missing </a:t>
            </a:r>
            <a:r>
              <a:rPr lang="en-US" dirty="0" smtClean="0">
                <a:latin typeface="Calibri" charset="0"/>
                <a:ea typeface="ＭＳ Ｐゴシック" charset="0"/>
              </a:rPr>
              <a:t>references (see above)</a:t>
            </a:r>
            <a:endParaRPr lang="en-US" dirty="0">
              <a:latin typeface="Calibri" charset="0"/>
              <a:ea typeface="ＭＳ Ｐゴシック" charset="0"/>
            </a:endParaRPr>
          </a:p>
          <a:p>
            <a:pPr lvl="1" eaLnBrk="1" hangingPunct="1"/>
            <a:r>
              <a:rPr lang="en-US" dirty="0">
                <a:latin typeface="Calibri" charset="0"/>
                <a:ea typeface="ＭＳ Ｐゴシック" charset="0"/>
              </a:rPr>
              <a:t>Often get rejected with </a:t>
            </a:r>
            <a:r>
              <a:rPr lang="ja-JP" altLang="en-US" dirty="0">
                <a:latin typeface="Calibri" charset="0"/>
                <a:ea typeface="ＭＳ Ｐゴシック" charset="0"/>
              </a:rPr>
              <a:t>“</a:t>
            </a:r>
            <a:r>
              <a:rPr lang="en-US" altLang="ja-JP" dirty="0">
                <a:latin typeface="Calibri" charset="0"/>
                <a:ea typeface="ＭＳ Ｐゴシック" charset="0"/>
              </a:rPr>
              <a:t>This is really just like X</a:t>
            </a:r>
            <a:r>
              <a:rPr lang="ja-JP" altLang="en-US" dirty="0">
                <a:latin typeface="Calibri" charset="0"/>
                <a:ea typeface="ＭＳ Ｐゴシック" charset="0"/>
              </a:rPr>
              <a:t>”</a:t>
            </a:r>
            <a:endParaRPr lang="en-US" altLang="ja-JP" dirty="0">
              <a:latin typeface="Calibri" charset="0"/>
              <a:ea typeface="ＭＳ Ｐゴシック" charset="0"/>
            </a:endParaRPr>
          </a:p>
          <a:p>
            <a:pPr lvl="2" eaLnBrk="1" hangingPunct="1"/>
            <a:r>
              <a:rPr lang="en-US" dirty="0">
                <a:latin typeface="Calibri" charset="0"/>
                <a:ea typeface="ＭＳ Ｐゴシック" charset="0"/>
              </a:rPr>
              <a:t>even when its not really!</a:t>
            </a:r>
          </a:p>
          <a:p>
            <a:pPr lvl="2" eaLnBrk="1" hangingPunct="1"/>
            <a:r>
              <a:rPr lang="en-US" dirty="0">
                <a:latin typeface="Calibri" charset="0"/>
                <a:ea typeface="ＭＳ Ｐゴシック" charset="0"/>
              </a:rPr>
              <a:t>its your responsibility to show that its </a:t>
            </a:r>
            <a:r>
              <a:rPr lang="en-US" dirty="0" smtClean="0">
                <a:latin typeface="Calibri" charset="0"/>
                <a:ea typeface="ＭＳ Ｐゴシック" charset="0"/>
              </a:rPr>
              <a:t>not</a:t>
            </a:r>
          </a:p>
          <a:p>
            <a:pPr lvl="3"/>
            <a:r>
              <a:rPr lang="en-US" dirty="0" smtClean="0">
                <a:latin typeface="Calibri" charset="0"/>
                <a:ea typeface="ＭＳ Ｐゴシック" charset="0"/>
              </a:rPr>
              <a:t>Even maybe a previous short paper of yours????</a:t>
            </a:r>
            <a:endParaRPr lang="en-US" dirty="0">
              <a:latin typeface="Calibri" charset="0"/>
              <a:ea typeface="ＭＳ Ｐゴシック" charset="0"/>
            </a:endParaRPr>
          </a:p>
          <a:p>
            <a:pPr lvl="2" eaLnBrk="1" hangingPunct="1"/>
            <a:r>
              <a:rPr lang="en-US" dirty="0">
                <a:latin typeface="Calibri" charset="0"/>
                <a:ea typeface="ＭＳ Ｐゴシック" charset="0"/>
              </a:rPr>
              <a:t>Novelty can be </a:t>
            </a:r>
            <a:r>
              <a:rPr lang="en-US" b="1" i="1" dirty="0">
                <a:latin typeface="Calibri" charset="0"/>
                <a:ea typeface="ＭＳ Ｐゴシック" charset="0"/>
              </a:rPr>
              <a:t>key</a:t>
            </a:r>
            <a:r>
              <a:rPr lang="en-US" dirty="0">
                <a:latin typeface="Calibri" charset="0"/>
                <a:ea typeface="ＭＳ Ｐゴシック" charset="0"/>
              </a:rPr>
              <a:t> for a technical paper</a:t>
            </a:r>
          </a:p>
          <a:p>
            <a:pPr eaLnBrk="1" hangingPunct="1"/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3600">
                <a:latin typeface="Calibri" charset="0"/>
                <a:ea typeface="ＭＳ Ｐゴシック" charset="0"/>
                <a:cs typeface="ＭＳ Ｐゴシック" charset="0"/>
              </a:rPr>
              <a:t>What to do when your paper gets rejected</a:t>
            </a:r>
          </a:p>
        </p:txBody>
      </p:sp>
      <p:sp>
        <p:nvSpPr>
          <p:cNvPr id="68610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Rejected or Revise and Resubmit?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Resubmit</a:t>
            </a:r>
            <a:endParaRPr lang="en-US" dirty="0">
              <a:latin typeface="Calibri" charset="0"/>
              <a:ea typeface="ＭＳ Ｐゴシック" charset="0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dirty="0" smtClean="0">
                <a:latin typeface="Calibri" charset="0"/>
                <a:ea typeface="ＭＳ Ｐゴシック" charset="0"/>
              </a:rPr>
              <a:t>Listen carefully</a:t>
            </a:r>
            <a:endParaRPr lang="en-US" dirty="0">
              <a:latin typeface="Calibri" charset="0"/>
              <a:ea typeface="ＭＳ Ｐゴシック" charset="0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dirty="0" smtClean="0">
                <a:latin typeface="Calibri" charset="0"/>
                <a:ea typeface="ＭＳ Ｐゴシック" charset="0"/>
              </a:rPr>
              <a:t>Hopefully straightforward or minor changes</a:t>
            </a:r>
            <a:endParaRPr lang="en-US" dirty="0">
              <a:latin typeface="Calibri" charset="0"/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Always respond respectfully to reviewers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38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3600">
                <a:latin typeface="Calibri" charset="0"/>
                <a:ea typeface="ＭＳ Ｐゴシック" charset="0"/>
                <a:cs typeface="ＭＳ Ｐゴシック" charset="0"/>
              </a:rPr>
              <a:t>What to do when your paper gets rejected</a:t>
            </a:r>
          </a:p>
        </p:txBody>
      </p:sp>
      <p:sp>
        <p:nvSpPr>
          <p:cNvPr id="68610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Really rejected?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Painful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, but it happens a lot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Never, ever, send a note to the program chair complaining about it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latin typeface="Calibri" charset="0"/>
                <a:ea typeface="ＭＳ Ｐゴシック" charset="0"/>
              </a:rPr>
              <a:t>Nothing can be done to right the wrong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>
                <a:latin typeface="Calibri" charset="0"/>
                <a:ea typeface="ＭＳ Ｐゴシック" charset="0"/>
              </a:rPr>
              <a:t>You have zero credibility anyway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>
                <a:latin typeface="Calibri" charset="0"/>
                <a:ea typeface="ＭＳ Ｐゴシック" charset="0"/>
              </a:rPr>
              <a:t>This will just make you look bad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latin typeface="Calibri" charset="0"/>
                <a:ea typeface="ＭＳ Ｐゴシック" charset="0"/>
              </a:rPr>
              <a:t>Little known fact: the chair typically has the least influence on the result of anyone at the program committee meeting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If you absolutely must complain, wait 6 months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latin typeface="Calibri" charset="0"/>
                <a:ea typeface="ＭＳ Ｐゴシック" charset="0"/>
              </a:rPr>
              <a:t>Then you have some </a:t>
            </a:r>
            <a:r>
              <a:rPr lang="en-US" dirty="0" smtClean="0">
                <a:latin typeface="Calibri" charset="0"/>
                <a:ea typeface="ＭＳ Ｐゴシック" charset="0"/>
              </a:rPr>
              <a:t>credibility</a:t>
            </a:r>
            <a:endParaRPr lang="en-US" dirty="0">
              <a:latin typeface="Calibri" charset="0"/>
              <a:ea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latin typeface="Calibri" charset="0"/>
                <a:ea typeface="ＭＳ Ｐゴシック" charset="0"/>
              </a:rPr>
              <a:t>But maybe it’s better to complain to a peer?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>
                <a:latin typeface="Calibri" charset="0"/>
                <a:ea typeface="ＭＳ Ｐゴシック" charset="0"/>
                <a:cs typeface="ＭＳ Ｐゴシック" charset="0"/>
              </a:rPr>
              <a:t>What to do When a Paper is Rejected</a:t>
            </a:r>
          </a:p>
        </p:txBody>
      </p:sp>
      <p:sp>
        <p:nvSpPr>
          <p:cNvPr id="7065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Listen</a:t>
            </a:r>
          </a:p>
          <a:p>
            <a:pPr lvl="1" eaLnBrk="1" hangingPunct="1"/>
            <a:r>
              <a:rPr lang="en-US" dirty="0" smtClean="0">
                <a:latin typeface="Calibri" charset="0"/>
                <a:ea typeface="ＭＳ Ｐゴシック" charset="0"/>
              </a:rPr>
              <a:t>There is always the exceptionally bad reviewer, </a:t>
            </a:r>
            <a:r>
              <a:rPr lang="en-US" dirty="0">
                <a:latin typeface="Calibri" charset="0"/>
                <a:ea typeface="ＭＳ Ｐゴシック" charset="0"/>
              </a:rPr>
              <a:t>but CSCW reviewers are by and large on the </a:t>
            </a:r>
            <a:r>
              <a:rPr lang="en-US" dirty="0" smtClean="0">
                <a:latin typeface="Calibri" charset="0"/>
                <a:ea typeface="ＭＳ Ｐゴシック" charset="0"/>
              </a:rPr>
              <a:t>mark</a:t>
            </a:r>
          </a:p>
          <a:p>
            <a:pPr lvl="2"/>
            <a:r>
              <a:rPr lang="en-US" dirty="0" smtClean="0">
                <a:latin typeface="Calibri" charset="0"/>
                <a:ea typeface="ＭＳ Ｐゴシック" charset="0"/>
              </a:rPr>
              <a:t>Or, if they were “off the mark,” think open-mindedly if something you wrote led them to the wrong interpretation (Title? Abstract? Motivation? Failure to orient / situate work? Etc.)</a:t>
            </a:r>
            <a:endParaRPr lang="en-US" dirty="0">
              <a:latin typeface="Calibri" charset="0"/>
              <a:ea typeface="ＭＳ Ｐゴシック" charset="0"/>
            </a:endParaRPr>
          </a:p>
          <a:p>
            <a:pPr eaLnBrk="1" hangingPunct="1"/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If you still believe in it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, and I hope you do, revise and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resubmit</a:t>
            </a:r>
          </a:p>
          <a:p>
            <a:pPr lvl="1" eaLnBrk="1" hangingPunct="1"/>
            <a:r>
              <a:rPr lang="en-US" dirty="0" smtClean="0">
                <a:latin typeface="Calibri" charset="0"/>
                <a:ea typeface="ＭＳ Ｐゴシック" charset="0"/>
              </a:rPr>
              <a:t>Consider journals, HCI and </a:t>
            </a:r>
            <a:r>
              <a:rPr lang="en-US" dirty="0">
                <a:latin typeface="Calibri" charset="0"/>
                <a:ea typeface="ＭＳ Ｐゴシック" charset="0"/>
              </a:rPr>
              <a:t>TOCHI</a:t>
            </a:r>
          </a:p>
          <a:p>
            <a:pPr lvl="1" eaLnBrk="1" hangingPunct="1"/>
            <a:r>
              <a:rPr lang="en-US" dirty="0">
                <a:latin typeface="Calibri" charset="0"/>
                <a:ea typeface="ＭＳ Ｐゴシック" charset="0"/>
              </a:rPr>
              <a:t>Also</a:t>
            </a:r>
            <a:r>
              <a:rPr lang="en-US" dirty="0" smtClean="0">
                <a:latin typeface="Calibri" charset="0"/>
                <a:ea typeface="ＭＳ Ｐゴシック" charset="0"/>
              </a:rPr>
              <a:t>, other conferences e.g. </a:t>
            </a:r>
            <a:r>
              <a:rPr lang="en-US" dirty="0" err="1" smtClean="0">
                <a:latin typeface="Calibri" charset="0"/>
                <a:ea typeface="ＭＳ Ｐゴシック" charset="0"/>
              </a:rPr>
              <a:t>Ubicomp</a:t>
            </a:r>
            <a:r>
              <a:rPr lang="en-US" dirty="0">
                <a:latin typeface="Calibri" charset="0"/>
                <a:ea typeface="ＭＳ Ｐゴシック" charset="0"/>
              </a:rPr>
              <a:t>, IUI, UIST, etc.  (if appropriate)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3600" dirty="0">
                <a:latin typeface="Calibri" charset="0"/>
                <a:ea typeface="ＭＳ Ｐゴシック" charset="0"/>
                <a:cs typeface="ＭＳ Ｐゴシック" charset="0"/>
              </a:rPr>
              <a:t>About CSCW</a:t>
            </a:r>
            <a:br>
              <a:rPr lang="en-US" sz="3600" dirty="0"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sz="2900" dirty="0" smtClean="0">
                <a:latin typeface="Calibri" charset="0"/>
                <a:ea typeface="ＭＳ Ｐゴシック" charset="0"/>
                <a:cs typeface="ＭＳ Ｐゴシック" charset="0"/>
              </a:rPr>
              <a:t>(know your audience</a:t>
            </a:r>
            <a:r>
              <a:rPr lang="en-US" sz="2900" dirty="0">
                <a:latin typeface="Calibri" charset="0"/>
                <a:ea typeface="ＭＳ Ｐゴシック" charset="0"/>
                <a:cs typeface="ＭＳ Ｐゴシック" charset="0"/>
              </a:rPr>
              <a:t>)</a:t>
            </a:r>
            <a:endParaRPr lang="en-US" sz="36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Widely recognized as a top conference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Calibri" charset="0"/>
                <a:ea typeface="ＭＳ Ｐゴシック" charset="0"/>
              </a:rPr>
              <a:t>Publishing there means more than publishing in e.g., </a:t>
            </a:r>
            <a:r>
              <a:rPr lang="ja-JP" altLang="en-US" sz="2000" dirty="0">
                <a:latin typeface="Calibri" charset="0"/>
                <a:ea typeface="ＭＳ Ｐゴシック" charset="0"/>
              </a:rPr>
              <a:t>“</a:t>
            </a:r>
            <a:r>
              <a:rPr lang="en-US" altLang="ja-JP" sz="2000" dirty="0">
                <a:latin typeface="Calibri" charset="0"/>
                <a:ea typeface="ＭＳ Ｐゴシック" charset="0"/>
              </a:rPr>
              <a:t>INTERACT</a:t>
            </a:r>
            <a:r>
              <a:rPr lang="ja-JP" altLang="en-US" sz="2000" dirty="0">
                <a:latin typeface="Calibri" charset="0"/>
                <a:ea typeface="ＭＳ Ｐゴシック" charset="0"/>
              </a:rPr>
              <a:t>”</a:t>
            </a:r>
            <a:r>
              <a:rPr lang="en-US" altLang="ja-JP" sz="2000" dirty="0">
                <a:latin typeface="Calibri" charset="0"/>
                <a:ea typeface="ＭＳ Ｐゴシック" charset="0"/>
              </a:rPr>
              <a:t> or </a:t>
            </a:r>
            <a:r>
              <a:rPr lang="ja-JP" altLang="en-US" sz="2000" dirty="0">
                <a:latin typeface="Calibri" charset="0"/>
                <a:ea typeface="ＭＳ Ｐゴシック" charset="0"/>
              </a:rPr>
              <a:t>“</a:t>
            </a:r>
            <a:r>
              <a:rPr lang="en-US" altLang="ja-JP" sz="2000" dirty="0">
                <a:latin typeface="Calibri" charset="0"/>
                <a:ea typeface="ＭＳ Ｐゴシック" charset="0"/>
              </a:rPr>
              <a:t>HCI International</a:t>
            </a:r>
            <a:r>
              <a:rPr lang="ja-JP" altLang="en-US" sz="2000" dirty="0">
                <a:latin typeface="Calibri" charset="0"/>
                <a:ea typeface="ＭＳ Ｐゴシック" charset="0"/>
              </a:rPr>
              <a:t>”</a:t>
            </a:r>
            <a:endParaRPr lang="en-US" altLang="ja-JP" sz="2000" dirty="0">
              <a:latin typeface="Calibri" charset="0"/>
              <a:ea typeface="ＭＳ Ｐゴシック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Calibri" charset="0"/>
                <a:ea typeface="ＭＳ Ｐゴシック" charset="0"/>
              </a:rPr>
              <a:t>Like other top conferences, hard to get into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>
                <a:latin typeface="Calibri" charset="0"/>
                <a:ea typeface="ＭＳ Ｐゴシック" charset="0"/>
              </a:rPr>
              <a:t>~65-75</a:t>
            </a:r>
            <a:r>
              <a:rPr lang="en-US" sz="2000" dirty="0" smtClean="0">
                <a:latin typeface="Calibri" charset="0"/>
                <a:ea typeface="ＭＳ Ｐゴシック" charset="0"/>
              </a:rPr>
              <a:t>% </a:t>
            </a:r>
            <a:r>
              <a:rPr lang="en-US" sz="2000" dirty="0">
                <a:latin typeface="Calibri" charset="0"/>
                <a:ea typeface="ＭＳ Ｐゴシック" charset="0"/>
              </a:rPr>
              <a:t>rejection rate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Has a history and established culture </a:t>
            </a:r>
            <a:b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(knows what it likes, although has shifted over time</a:t>
            </a: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</a:rPr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</a:rPr>
              <a:t>Tip: find and read papers like yours in previous CSCWs!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Questions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3080" y="2440099"/>
            <a:ext cx="3013445" cy="32928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Tough to get into CSCW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Reviewers are tough and thorough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latin typeface="Calibri" charset="0"/>
                <a:ea typeface="ＭＳ Ｐゴシック" charset="0"/>
                <a:sym typeface="Wingdings" charset="0"/>
              </a:rPr>
              <a:t>Papers are reviewed by the leading expert(s) on what you are writing about </a:t>
            </a:r>
          </a:p>
          <a:p>
            <a:pPr lvl="1" eaLnBrk="1" hangingPunct="1">
              <a:lnSpc>
                <a:spcPct val="90000"/>
              </a:lnSpc>
            </a:pPr>
            <a:endParaRPr lang="en-US" dirty="0">
              <a:latin typeface="Calibri" charset="0"/>
              <a:ea typeface="ＭＳ Ｐゴシック" charset="0"/>
              <a:sym typeface="Wingdings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Char char="Ø"/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Best advice: </a:t>
            </a:r>
            <a:r>
              <a:rPr lang="ja-JP" altLang="en-US" dirty="0">
                <a:latin typeface="Calibri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dirty="0">
                <a:latin typeface="Calibri" charset="0"/>
                <a:ea typeface="ＭＳ Ｐゴシック" charset="0"/>
                <a:cs typeface="ＭＳ Ｐゴシック" charset="0"/>
              </a:rPr>
              <a:t>do good work</a:t>
            </a:r>
            <a:r>
              <a:rPr lang="ja-JP" altLang="en-US" dirty="0">
                <a:latin typeface="Calibri" charset="0"/>
                <a:ea typeface="ＭＳ Ｐゴシック" charset="0"/>
                <a:cs typeface="ＭＳ Ｐゴシック" charset="0"/>
              </a:rPr>
              <a:t>”</a:t>
            </a:r>
            <a:endParaRPr lang="en-US" altLang="ja-JP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latin typeface="Calibri" charset="0"/>
                <a:ea typeface="ＭＳ Ｐゴシック" charset="0"/>
                <a:sym typeface="Wingdings" charset="0"/>
              </a:rPr>
              <a:t>Nothing will save you if you don</a:t>
            </a:r>
            <a:r>
              <a:rPr lang="ja-JP" altLang="en-US" dirty="0">
                <a:latin typeface="Calibri" charset="0"/>
                <a:ea typeface="ＭＳ Ｐゴシック" charset="0"/>
                <a:sym typeface="Wingdings" charset="0"/>
              </a:rPr>
              <a:t>’</a:t>
            </a:r>
            <a:r>
              <a:rPr lang="en-US" altLang="ja-JP" dirty="0">
                <a:latin typeface="Calibri" charset="0"/>
                <a:ea typeface="ＭＳ Ｐゴシック" charset="0"/>
                <a:sym typeface="Wingdings" charset="0"/>
              </a:rPr>
              <a:t>t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latin typeface="Calibri" charset="0"/>
                <a:ea typeface="ＭＳ Ｐゴシック" charset="0"/>
                <a:sym typeface="Wingdings" charset="0"/>
              </a:rPr>
              <a:t>But let</a:t>
            </a:r>
            <a:r>
              <a:rPr lang="ja-JP" altLang="en-US" dirty="0">
                <a:latin typeface="Calibri" charset="0"/>
                <a:ea typeface="ＭＳ Ｐゴシック" charset="0"/>
                <a:sym typeface="Wingdings" charset="0"/>
              </a:rPr>
              <a:t>’</a:t>
            </a:r>
            <a:r>
              <a:rPr lang="en-US" altLang="ja-JP" dirty="0">
                <a:latin typeface="Calibri" charset="0"/>
                <a:ea typeface="ＭＳ Ｐゴシック" charset="0"/>
                <a:sym typeface="Wingdings" charset="0"/>
              </a:rPr>
              <a:t>s assume you</a:t>
            </a:r>
            <a:r>
              <a:rPr lang="en-US" dirty="0">
                <a:latin typeface="Calibri" charset="0"/>
                <a:ea typeface="ＭＳ Ｐゴシック" charset="0"/>
                <a:sym typeface="Wingdings" charset="0"/>
              </a:rPr>
              <a:t>’</a:t>
            </a:r>
            <a:r>
              <a:rPr lang="en-US" altLang="ja-JP" dirty="0">
                <a:latin typeface="Calibri" charset="0"/>
                <a:ea typeface="ＭＳ Ｐゴシック" charset="0"/>
                <a:sym typeface="Wingdings" charset="0"/>
              </a:rPr>
              <a:t>ve done the best that you can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latin typeface="Calibri" charset="0"/>
                <a:ea typeface="ＭＳ Ｐゴシック" charset="0"/>
                <a:sym typeface="Wingdings" charset="0"/>
              </a:rPr>
              <a:t>Still need to write it up well </a:t>
            </a:r>
            <a:br>
              <a:rPr lang="en-US" dirty="0">
                <a:latin typeface="Calibri" charset="0"/>
                <a:ea typeface="ＭＳ Ｐゴシック" charset="0"/>
                <a:sym typeface="Wingdings" charset="0"/>
              </a:rPr>
            </a:br>
            <a:r>
              <a:rPr lang="en-US" dirty="0">
                <a:latin typeface="Calibri" charset="0"/>
                <a:ea typeface="ＭＳ Ｐゴシック" charset="0"/>
                <a:sym typeface="Wingdings" charset="0"/>
              </a:rPr>
              <a:t>(and in a way the community will appreciate)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The depressing facts…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The number of people who will see your paper at all is probably depressingly small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latin typeface="Calibri" charset="0"/>
                <a:ea typeface="ＭＳ Ｐゴシック" charset="0"/>
              </a:rPr>
              <a:t>Implication: get your papers into better places where they will get more notice (</a:t>
            </a:r>
            <a:r>
              <a:rPr lang="en-US">
                <a:latin typeface="Calibri" charset="0"/>
                <a:ea typeface="ＭＳ Ｐゴシック" charset="0"/>
                <a:sym typeface="Wingdings" charset="0"/>
              </a:rPr>
              <a:t> </a:t>
            </a:r>
            <a:r>
              <a:rPr lang="ja-JP" altLang="en-US">
                <a:latin typeface="Calibri" charset="0"/>
                <a:ea typeface="ＭＳ Ｐゴシック" charset="0"/>
                <a:sym typeface="Wingdings" charset="0"/>
              </a:rPr>
              <a:t>“</a:t>
            </a:r>
            <a:r>
              <a:rPr lang="en-US" altLang="ja-JP">
                <a:latin typeface="Calibri" charset="0"/>
                <a:ea typeface="ＭＳ Ｐゴシック" charset="0"/>
                <a:sym typeface="Wingdings" charset="0"/>
              </a:rPr>
              <a:t>write good papers</a:t>
            </a:r>
            <a:r>
              <a:rPr lang="ja-JP" altLang="en-US">
                <a:latin typeface="Calibri" charset="0"/>
                <a:ea typeface="ＭＳ Ｐゴシック" charset="0"/>
                <a:sym typeface="Wingdings" charset="0"/>
              </a:rPr>
              <a:t>”</a:t>
            </a:r>
            <a:r>
              <a:rPr lang="en-US" altLang="ja-JP">
                <a:latin typeface="Calibri" charset="0"/>
                <a:ea typeface="ＭＳ Ｐゴシック" charset="0"/>
                <a:sym typeface="Wingdings" charset="0"/>
              </a:rPr>
              <a:t>)</a:t>
            </a:r>
            <a:endParaRPr lang="en-US" altLang="ja-JP">
              <a:latin typeface="Calibri" charset="0"/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Of those, vast majority will just read the title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Of the remainder, majority will only read the abstract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Of the remainder, many will read the intro </a:t>
            </a:r>
            <a:br>
              <a:rPr lang="en-US"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(and maybe conclusion) and skim the rest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latin typeface="Calibri" charset="0"/>
                <a:ea typeface="ＭＳ Ｐゴシック" charset="0"/>
              </a:rPr>
              <a:t>But nearly all of those will look at the pictures!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latin typeface="Calibri" charset="0"/>
                <a:ea typeface="ＭＳ Ｐゴシック" charset="0"/>
                <a:cs typeface="ＭＳ Ｐゴシック" charset="0"/>
              </a:rPr>
              <a:t>Front of Paper is Very Important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It is your only opportunity to convince most potential 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readers – especially reviewers – to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actually read the paper</a:t>
            </a:r>
          </a:p>
          <a:p>
            <a:pPr lvl="1" eaLnBrk="1" hangingPunct="1">
              <a:buFontTx/>
              <a:buNone/>
            </a:pPr>
            <a:endParaRPr lang="en-US" dirty="0">
              <a:latin typeface="Calibri" charset="0"/>
              <a:ea typeface="ＭＳ Ｐゴシック" charset="0"/>
            </a:endParaRPr>
          </a:p>
        </p:txBody>
      </p:sp>
      <p:grpSp>
        <p:nvGrpSpPr>
          <p:cNvPr id="25603" name="Group 16"/>
          <p:cNvGrpSpPr>
            <a:grpSpLocks/>
          </p:cNvGrpSpPr>
          <p:nvPr/>
        </p:nvGrpSpPr>
        <p:grpSpPr bwMode="auto">
          <a:xfrm>
            <a:off x="544780" y="3234516"/>
            <a:ext cx="7554913" cy="2590800"/>
            <a:chOff x="457200" y="3733800"/>
            <a:chExt cx="7554913" cy="2590800"/>
          </a:xfrm>
        </p:grpSpPr>
        <p:sp>
          <p:nvSpPr>
            <p:cNvPr id="25604" name="Line 4"/>
            <p:cNvSpPr>
              <a:spLocks noChangeShapeType="1"/>
            </p:cNvSpPr>
            <p:nvPr/>
          </p:nvSpPr>
          <p:spPr bwMode="auto">
            <a:xfrm flipV="1">
              <a:off x="1001713" y="3886200"/>
              <a:ext cx="0" cy="24384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05" name="Line 5"/>
            <p:cNvSpPr>
              <a:spLocks noChangeShapeType="1"/>
            </p:cNvSpPr>
            <p:nvPr/>
          </p:nvSpPr>
          <p:spPr bwMode="auto">
            <a:xfrm>
              <a:off x="1001713" y="6324600"/>
              <a:ext cx="70104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06" name="Text Box 6"/>
            <p:cNvSpPr txBox="1">
              <a:spLocks noChangeArrowheads="1"/>
            </p:cNvSpPr>
            <p:nvPr/>
          </p:nvSpPr>
          <p:spPr bwMode="auto">
            <a:xfrm>
              <a:off x="457200" y="4221163"/>
              <a:ext cx="549275" cy="1903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/>
                <a:t>Approx. Value</a:t>
              </a:r>
            </a:p>
          </p:txBody>
        </p:sp>
        <p:sp>
          <p:nvSpPr>
            <p:cNvPr id="25607" name="Line 8"/>
            <p:cNvSpPr>
              <a:spLocks noChangeShapeType="1"/>
            </p:cNvSpPr>
            <p:nvPr/>
          </p:nvSpPr>
          <p:spPr bwMode="auto">
            <a:xfrm>
              <a:off x="2286000" y="4038600"/>
              <a:ext cx="0" cy="2286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08" name="Line 9"/>
            <p:cNvSpPr>
              <a:spLocks noChangeShapeType="1"/>
            </p:cNvSpPr>
            <p:nvPr/>
          </p:nvSpPr>
          <p:spPr bwMode="auto">
            <a:xfrm>
              <a:off x="2971800" y="4038600"/>
              <a:ext cx="0" cy="2286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09" name="Line 10"/>
            <p:cNvSpPr>
              <a:spLocks noChangeShapeType="1"/>
            </p:cNvSpPr>
            <p:nvPr/>
          </p:nvSpPr>
          <p:spPr bwMode="auto">
            <a:xfrm>
              <a:off x="3505200" y="4038600"/>
              <a:ext cx="0" cy="2286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0" name="Line 11"/>
            <p:cNvSpPr>
              <a:spLocks noChangeShapeType="1"/>
            </p:cNvSpPr>
            <p:nvPr/>
          </p:nvSpPr>
          <p:spPr bwMode="auto">
            <a:xfrm>
              <a:off x="6934200" y="4038600"/>
              <a:ext cx="0" cy="2286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1" name="Text Box 12"/>
            <p:cNvSpPr txBox="1">
              <a:spLocks noChangeArrowheads="1"/>
            </p:cNvSpPr>
            <p:nvPr/>
          </p:nvSpPr>
          <p:spPr bwMode="auto">
            <a:xfrm>
              <a:off x="3962400" y="5029200"/>
              <a:ext cx="838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>
                  <a:sym typeface="Symbol" charset="0"/>
                </a:rPr>
                <a:t></a:t>
              </a:r>
            </a:p>
          </p:txBody>
        </p:sp>
        <p:sp>
          <p:nvSpPr>
            <p:cNvPr id="25612" name="Text Box 13"/>
            <p:cNvSpPr txBox="1">
              <a:spLocks noChangeArrowheads="1"/>
            </p:cNvSpPr>
            <p:nvPr/>
          </p:nvSpPr>
          <p:spPr bwMode="auto">
            <a:xfrm>
              <a:off x="1752600" y="3959225"/>
              <a:ext cx="466725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>
                  <a:latin typeface="Arial" charset="0"/>
                </a:rPr>
                <a:t>p1</a:t>
              </a:r>
            </a:p>
          </p:txBody>
        </p:sp>
        <p:sp>
          <p:nvSpPr>
            <p:cNvPr id="25613" name="Text Box 14"/>
            <p:cNvSpPr txBox="1">
              <a:spLocks noChangeArrowheads="1"/>
            </p:cNvSpPr>
            <p:nvPr/>
          </p:nvSpPr>
          <p:spPr bwMode="auto">
            <a:xfrm>
              <a:off x="2362200" y="3959225"/>
              <a:ext cx="466725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>
                  <a:latin typeface="Arial" charset="0"/>
                </a:rPr>
                <a:t>p2</a:t>
              </a:r>
            </a:p>
          </p:txBody>
        </p:sp>
        <p:sp>
          <p:nvSpPr>
            <p:cNvPr id="25614" name="Text Box 15"/>
            <p:cNvSpPr txBox="1">
              <a:spLocks noChangeArrowheads="1"/>
            </p:cNvSpPr>
            <p:nvPr/>
          </p:nvSpPr>
          <p:spPr bwMode="auto">
            <a:xfrm>
              <a:off x="6400800" y="4035425"/>
              <a:ext cx="608013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>
                  <a:latin typeface="Arial" charset="0"/>
                </a:rPr>
                <a:t>p10</a:t>
              </a:r>
            </a:p>
          </p:txBody>
        </p:sp>
        <p:sp>
          <p:nvSpPr>
            <p:cNvPr id="25615" name="Freeform 16"/>
            <p:cNvSpPr>
              <a:spLocks/>
            </p:cNvSpPr>
            <p:nvPr/>
          </p:nvSpPr>
          <p:spPr bwMode="auto">
            <a:xfrm>
              <a:off x="990600" y="3733800"/>
              <a:ext cx="5927725" cy="2462213"/>
            </a:xfrm>
            <a:custGeom>
              <a:avLst/>
              <a:gdLst>
                <a:gd name="T0" fmla="*/ 0 w 3734"/>
                <a:gd name="T1" fmla="*/ 2147483647 h 1551"/>
                <a:gd name="T2" fmla="*/ 2147483647 w 3734"/>
                <a:gd name="T3" fmla="*/ 2147483647 h 1551"/>
                <a:gd name="T4" fmla="*/ 2147483647 w 3734"/>
                <a:gd name="T5" fmla="*/ 2147483647 h 1551"/>
                <a:gd name="T6" fmla="*/ 2147483647 w 3734"/>
                <a:gd name="T7" fmla="*/ 2147483647 h 1551"/>
                <a:gd name="T8" fmla="*/ 2147483647 w 3734"/>
                <a:gd name="T9" fmla="*/ 2147483647 h 1551"/>
                <a:gd name="T10" fmla="*/ 2147483647 w 3734"/>
                <a:gd name="T11" fmla="*/ 2147483647 h 1551"/>
                <a:gd name="T12" fmla="*/ 2147483647 w 3734"/>
                <a:gd name="T13" fmla="*/ 2147483647 h 1551"/>
                <a:gd name="T14" fmla="*/ 2147483647 w 3734"/>
                <a:gd name="T15" fmla="*/ 2147483647 h 1551"/>
                <a:gd name="T16" fmla="*/ 2147483647 w 3734"/>
                <a:gd name="T17" fmla="*/ 2147483647 h 1551"/>
                <a:gd name="T18" fmla="*/ 2147483647 w 3734"/>
                <a:gd name="T19" fmla="*/ 2147483647 h 1551"/>
                <a:gd name="T20" fmla="*/ 2147483647 w 3734"/>
                <a:gd name="T21" fmla="*/ 2147483647 h 1551"/>
                <a:gd name="T22" fmla="*/ 2147483647 w 3734"/>
                <a:gd name="T23" fmla="*/ 2147483647 h 1551"/>
                <a:gd name="T24" fmla="*/ 2147483647 w 3734"/>
                <a:gd name="T25" fmla="*/ 2147483647 h 155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734"/>
                <a:gd name="T40" fmla="*/ 0 h 1551"/>
                <a:gd name="T41" fmla="*/ 3734 w 3734"/>
                <a:gd name="T42" fmla="*/ 1551 h 155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734" h="1551">
                  <a:moveTo>
                    <a:pt x="0" y="216"/>
                  </a:moveTo>
                  <a:cubicBezTo>
                    <a:pt x="36" y="108"/>
                    <a:pt x="72" y="0"/>
                    <a:pt x="96" y="216"/>
                  </a:cubicBezTo>
                  <a:cubicBezTo>
                    <a:pt x="120" y="432"/>
                    <a:pt x="128" y="1473"/>
                    <a:pt x="144" y="1512"/>
                  </a:cubicBezTo>
                  <a:cubicBezTo>
                    <a:pt x="160" y="1551"/>
                    <a:pt x="121" y="604"/>
                    <a:pt x="193" y="452"/>
                  </a:cubicBezTo>
                  <a:cubicBezTo>
                    <a:pt x="265" y="300"/>
                    <a:pt x="427" y="496"/>
                    <a:pt x="576" y="600"/>
                  </a:cubicBezTo>
                  <a:cubicBezTo>
                    <a:pt x="725" y="704"/>
                    <a:pt x="940" y="974"/>
                    <a:pt x="1087" y="1078"/>
                  </a:cubicBezTo>
                  <a:cubicBezTo>
                    <a:pt x="1234" y="1182"/>
                    <a:pt x="1111" y="1175"/>
                    <a:pt x="1456" y="1224"/>
                  </a:cubicBezTo>
                  <a:cubicBezTo>
                    <a:pt x="1801" y="1273"/>
                    <a:pt x="2819" y="1348"/>
                    <a:pt x="3159" y="1371"/>
                  </a:cubicBezTo>
                  <a:cubicBezTo>
                    <a:pt x="3499" y="1394"/>
                    <a:pt x="3425" y="1389"/>
                    <a:pt x="3494" y="1362"/>
                  </a:cubicBezTo>
                  <a:cubicBezTo>
                    <a:pt x="3563" y="1335"/>
                    <a:pt x="3550" y="1198"/>
                    <a:pt x="3571" y="1207"/>
                  </a:cubicBezTo>
                  <a:cubicBezTo>
                    <a:pt x="3592" y="1216"/>
                    <a:pt x="3599" y="1364"/>
                    <a:pt x="3623" y="1413"/>
                  </a:cubicBezTo>
                  <a:cubicBezTo>
                    <a:pt x="3647" y="1462"/>
                    <a:pt x="3700" y="1482"/>
                    <a:pt x="3717" y="1499"/>
                  </a:cubicBezTo>
                  <a:cubicBezTo>
                    <a:pt x="3734" y="1516"/>
                    <a:pt x="3724" y="1514"/>
                    <a:pt x="3726" y="1517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latin typeface="Calibri" charset="0"/>
                <a:ea typeface="ＭＳ Ｐゴシック" charset="0"/>
                <a:cs typeface="ＭＳ Ｐゴシック" charset="0"/>
              </a:rPr>
              <a:t>Early Parts of the Paper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Purpose is to interest the reader to read the rest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latin typeface="Calibri" charset="0"/>
                <a:ea typeface="ＭＳ Ｐゴシック" charset="0"/>
              </a:rPr>
              <a:t>Must convince them of this by the end of page </a:t>
            </a:r>
            <a:r>
              <a:rPr lang="en-US" dirty="0" smtClean="0">
                <a:latin typeface="Calibri" charset="0"/>
                <a:ea typeface="ＭＳ Ｐゴシック" charset="0"/>
              </a:rPr>
              <a:t>1 (some say 2) </a:t>
            </a:r>
            <a:r>
              <a:rPr lang="en-US" dirty="0">
                <a:latin typeface="Calibri" charset="0"/>
                <a:ea typeface="ＭＳ Ｐゴシック" charset="0"/>
              </a:rPr>
              <a:t>or they will stop reading</a:t>
            </a:r>
          </a:p>
          <a:p>
            <a:pPr lvl="1" eaLnBrk="1" hangingPunct="1">
              <a:lnSpc>
                <a:spcPct val="90000"/>
              </a:lnSpc>
            </a:pPr>
            <a:endParaRPr lang="en-US" dirty="0">
              <a:latin typeface="Calibri" charset="0"/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Need to give them early: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latin typeface="Calibri" charset="0"/>
                <a:ea typeface="ＭＳ Ｐゴシック" charset="0"/>
              </a:rPr>
              <a:t>Motivation (why they should care)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latin typeface="Calibri" charset="0"/>
                <a:ea typeface="ＭＳ Ｐゴシック" charset="0"/>
              </a:rPr>
              <a:t>All of </a:t>
            </a:r>
            <a:r>
              <a:rPr lang="ja-JP" altLang="en-US" dirty="0">
                <a:latin typeface="Calibri" charset="0"/>
                <a:ea typeface="ＭＳ Ｐゴシック" charset="0"/>
              </a:rPr>
              <a:t>“</a:t>
            </a:r>
            <a:r>
              <a:rPr lang="en-US" altLang="ja-JP" dirty="0">
                <a:latin typeface="Calibri" charset="0"/>
                <a:ea typeface="ＭＳ Ｐゴシック" charset="0"/>
              </a:rPr>
              <a:t>what</a:t>
            </a:r>
            <a:r>
              <a:rPr lang="ja-JP" altLang="en-US" dirty="0">
                <a:latin typeface="Calibri" charset="0"/>
                <a:ea typeface="ＭＳ Ｐゴシック" charset="0"/>
              </a:rPr>
              <a:t>”</a:t>
            </a:r>
            <a:r>
              <a:rPr lang="en-US" altLang="ja-JP" dirty="0">
                <a:latin typeface="Calibri" charset="0"/>
                <a:ea typeface="ＭＳ Ｐゴシック" charset="0"/>
              </a:rPr>
              <a:t> (what you did and what results you got)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>
                <a:latin typeface="Calibri" charset="0"/>
                <a:ea typeface="ＭＳ Ｐゴシック" charset="0"/>
              </a:rPr>
              <a:t>At a high level (not in detail)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latin typeface="Calibri" charset="0"/>
                <a:ea typeface="ＭＳ Ｐゴシック" charset="0"/>
              </a:rPr>
              <a:t>Only as much of </a:t>
            </a:r>
            <a:r>
              <a:rPr lang="ja-JP" altLang="en-US" dirty="0">
                <a:latin typeface="Calibri" charset="0"/>
                <a:ea typeface="ＭＳ Ｐゴシック" charset="0"/>
              </a:rPr>
              <a:t>“</a:t>
            </a:r>
            <a:r>
              <a:rPr lang="en-US" altLang="ja-JP" dirty="0">
                <a:latin typeface="Calibri" charset="0"/>
                <a:ea typeface="ＭＳ Ｐゴシック" charset="0"/>
              </a:rPr>
              <a:t>how</a:t>
            </a:r>
            <a:r>
              <a:rPr lang="ja-JP" altLang="en-US" dirty="0">
                <a:latin typeface="Calibri" charset="0"/>
                <a:ea typeface="ＭＳ Ｐゴシック" charset="0"/>
              </a:rPr>
              <a:t>”</a:t>
            </a:r>
            <a:r>
              <a:rPr lang="en-US" altLang="ja-JP" dirty="0">
                <a:latin typeface="Calibri" charset="0"/>
                <a:ea typeface="ＭＳ Ｐゴシック" charset="0"/>
              </a:rPr>
              <a:t> (and generally </a:t>
            </a:r>
            <a:r>
              <a:rPr lang="ja-JP" altLang="en-US" dirty="0">
                <a:latin typeface="Calibri" charset="0"/>
                <a:ea typeface="ＭＳ Ｐゴシック" charset="0"/>
              </a:rPr>
              <a:t>“</a:t>
            </a:r>
            <a:r>
              <a:rPr lang="en-US" altLang="ja-JP" dirty="0">
                <a:latin typeface="Calibri" charset="0"/>
                <a:ea typeface="ＭＳ Ｐゴシック" charset="0"/>
              </a:rPr>
              <a:t>details</a:t>
            </a:r>
            <a:r>
              <a:rPr lang="ja-JP" altLang="en-US" dirty="0">
                <a:latin typeface="Calibri" charset="0"/>
                <a:ea typeface="ＭＳ Ｐゴシック" charset="0"/>
              </a:rPr>
              <a:t>”</a:t>
            </a:r>
            <a:r>
              <a:rPr lang="en-US" altLang="ja-JP" dirty="0">
                <a:latin typeface="Calibri" charset="0"/>
                <a:ea typeface="ＭＳ Ｐゴシック" charset="0"/>
              </a:rPr>
              <a:t>) as needed to make the </a:t>
            </a:r>
            <a:r>
              <a:rPr lang="ja-JP" altLang="en-US" dirty="0">
                <a:latin typeface="Calibri" charset="0"/>
                <a:ea typeface="ＭＳ Ｐゴシック" charset="0"/>
              </a:rPr>
              <a:t>“</a:t>
            </a:r>
            <a:r>
              <a:rPr lang="en-US" altLang="ja-JP" dirty="0">
                <a:latin typeface="Calibri" charset="0"/>
                <a:ea typeface="ＭＳ Ｐゴシック" charset="0"/>
              </a:rPr>
              <a:t>what</a:t>
            </a:r>
            <a:r>
              <a:rPr lang="ja-JP" altLang="en-US" dirty="0">
                <a:latin typeface="Calibri" charset="0"/>
                <a:ea typeface="ＭＳ Ｐゴシック" charset="0"/>
              </a:rPr>
              <a:t>”</a:t>
            </a:r>
            <a:r>
              <a:rPr lang="en-US" altLang="ja-JP" dirty="0">
                <a:latin typeface="Calibri" charset="0"/>
                <a:ea typeface="ＭＳ Ｐゴシック" charset="0"/>
              </a:rPr>
              <a:t> understandable</a:t>
            </a:r>
            <a:endParaRPr lang="en-US" dirty="0">
              <a:latin typeface="Calibri" charset="0"/>
              <a:ea typeface="ＭＳ Ｐゴシック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Organizational Template</a:t>
            </a:r>
          </a:p>
        </p:txBody>
      </p:sp>
      <p:sp>
        <p:nvSpPr>
          <p:cNvPr id="29698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>
              <a:lnSpc>
                <a:spcPct val="80000"/>
              </a:lnSpc>
              <a:tabLst>
                <a:tab pos="5029200" algn="l"/>
              </a:tabLst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Descriptive and compelling title</a:t>
            </a:r>
          </a:p>
          <a:p>
            <a:pPr eaLnBrk="1" hangingPunct="1">
              <a:lnSpc>
                <a:spcPct val="80000"/>
              </a:lnSpc>
              <a:tabLst>
                <a:tab pos="5029200" algn="l"/>
              </a:tabLst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Abstract</a:t>
            </a:r>
          </a:p>
          <a:p>
            <a:pPr eaLnBrk="1" hangingPunct="1">
              <a:lnSpc>
                <a:spcPct val="80000"/>
              </a:lnSpc>
              <a:tabLst>
                <a:tab pos="5029200" algn="l"/>
              </a:tabLst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Introduction and motivation</a:t>
            </a:r>
          </a:p>
          <a:p>
            <a:pPr eaLnBrk="1" hangingPunct="1">
              <a:lnSpc>
                <a:spcPct val="80000"/>
              </a:lnSpc>
              <a:tabLst>
                <a:tab pos="5029200" algn="l"/>
              </a:tabLst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Technical </a:t>
            </a:r>
            <a:r>
              <a:rPr lang="ja-JP" altLang="en-US" dirty="0">
                <a:latin typeface="Calibri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dirty="0">
                <a:latin typeface="Calibri" charset="0"/>
                <a:ea typeface="ＭＳ Ｐゴシック" charset="0"/>
                <a:cs typeface="ＭＳ Ｐゴシック" charset="0"/>
              </a:rPr>
              <a:t>meat</a:t>
            </a:r>
            <a:r>
              <a:rPr lang="ja-JP" altLang="en-US" dirty="0">
                <a:latin typeface="Calibri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dirty="0" smtClean="0">
                <a:latin typeface="Calibri" charset="0"/>
                <a:ea typeface="ＭＳ Ｐゴシック" charset="0"/>
                <a:cs typeface="ＭＳ Ｐゴシック" charset="0"/>
              </a:rPr>
              <a:t>	(</a:t>
            </a:r>
            <a:r>
              <a:rPr lang="en-US" altLang="ja-JP" dirty="0">
                <a:latin typeface="Calibri" charset="0"/>
                <a:ea typeface="ＭＳ Ｐゴシック" charset="0"/>
                <a:cs typeface="ＭＳ Ｐゴシック" charset="0"/>
              </a:rPr>
              <a:t>~ 3-4 </a:t>
            </a:r>
            <a:r>
              <a:rPr lang="en-US" altLang="ja-JP" dirty="0" err="1">
                <a:latin typeface="Calibri" charset="0"/>
                <a:ea typeface="ＭＳ Ｐゴシック" charset="0"/>
                <a:cs typeface="ＭＳ Ｐゴシック" charset="0"/>
              </a:rPr>
              <a:t>pg</a:t>
            </a:r>
            <a:r>
              <a:rPr lang="en-US" altLang="ja-JP" dirty="0">
                <a:latin typeface="Calibri" charset="0"/>
                <a:ea typeface="ＭＳ Ｐゴシック" charset="0"/>
                <a:cs typeface="ＭＳ Ｐゴシック" charset="0"/>
              </a:rPr>
              <a:t>)</a:t>
            </a:r>
          </a:p>
          <a:p>
            <a:pPr eaLnBrk="1" hangingPunct="1">
              <a:lnSpc>
                <a:spcPct val="80000"/>
              </a:lnSpc>
              <a:tabLst>
                <a:tab pos="5029200" algn="l"/>
              </a:tabLst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Validation	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(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~ 1-2 </a:t>
            </a:r>
            <a:r>
              <a:rPr lang="en-US" dirty="0" err="1">
                <a:latin typeface="Calibri" charset="0"/>
                <a:ea typeface="ＭＳ Ｐゴシック" charset="0"/>
                <a:cs typeface="ＭＳ Ｐゴシック" charset="0"/>
              </a:rPr>
              <a:t>pg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)</a:t>
            </a:r>
          </a:p>
          <a:p>
            <a:pPr eaLnBrk="1" hangingPunct="1">
              <a:lnSpc>
                <a:spcPct val="80000"/>
              </a:lnSpc>
              <a:tabLst>
                <a:tab pos="5029200" algn="l"/>
              </a:tabLst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[Possibly] Related 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work	(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~ 0-1 </a:t>
            </a:r>
            <a:r>
              <a:rPr lang="en-US" dirty="0" err="1">
                <a:latin typeface="Calibri" charset="0"/>
                <a:ea typeface="ＭＳ Ｐゴシック" charset="0"/>
                <a:cs typeface="ＭＳ Ｐゴシック" charset="0"/>
              </a:rPr>
              <a:t>pg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)</a:t>
            </a:r>
          </a:p>
          <a:p>
            <a:pPr eaLnBrk="1" hangingPunct="1">
              <a:lnSpc>
                <a:spcPct val="80000"/>
              </a:lnSpc>
              <a:tabLst>
                <a:tab pos="5029200" algn="l"/>
              </a:tabLst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Discussion and/or future work	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(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~ ½ </a:t>
            </a:r>
            <a:r>
              <a:rPr lang="en-US" dirty="0" err="1">
                <a:latin typeface="Calibri" charset="0"/>
                <a:ea typeface="ＭＳ Ｐゴシック" charset="0"/>
                <a:cs typeface="ＭＳ Ｐゴシック" charset="0"/>
              </a:rPr>
              <a:t>pg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)</a:t>
            </a:r>
          </a:p>
          <a:p>
            <a:pPr eaLnBrk="1" hangingPunct="1">
              <a:lnSpc>
                <a:spcPct val="80000"/>
              </a:lnSpc>
              <a:tabLst>
                <a:tab pos="5029200" algn="l"/>
              </a:tabLst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Conclusions	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(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~ ¼ </a:t>
            </a:r>
            <a:r>
              <a:rPr lang="en-US" dirty="0" err="1">
                <a:latin typeface="Calibri" charset="0"/>
                <a:ea typeface="ＭＳ Ｐゴシック" charset="0"/>
                <a:cs typeface="ＭＳ Ｐゴシック" charset="0"/>
              </a:rPr>
              <a:t>pg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)</a:t>
            </a:r>
          </a:p>
          <a:p>
            <a:pPr eaLnBrk="1" hangingPunct="1">
              <a:lnSpc>
                <a:spcPct val="80000"/>
              </a:lnSpc>
              <a:tabLst>
                <a:tab pos="5029200" algn="l"/>
              </a:tabLst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Acknowledgements &amp; References 	(~ ¾ </a:t>
            </a:r>
            <a:r>
              <a:rPr lang="en-US" dirty="0" err="1">
                <a:latin typeface="Calibri" charset="0"/>
                <a:ea typeface="ＭＳ Ｐゴシック" charset="0"/>
                <a:cs typeface="ＭＳ Ｐゴシック" charset="0"/>
              </a:rPr>
              <a:t>pg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)</a:t>
            </a:r>
          </a:p>
        </p:txBody>
      </p:sp>
      <p:grpSp>
        <p:nvGrpSpPr>
          <p:cNvPr id="29699" name="Group 9"/>
          <p:cNvGrpSpPr>
            <a:grpSpLocks/>
          </p:cNvGrpSpPr>
          <p:nvPr/>
        </p:nvGrpSpPr>
        <p:grpSpPr bwMode="auto">
          <a:xfrm>
            <a:off x="2741613" y="2574925"/>
            <a:ext cx="6172200" cy="1066800"/>
            <a:chOff x="1488" y="1584"/>
            <a:chExt cx="3888" cy="672"/>
          </a:xfrm>
        </p:grpSpPr>
        <p:sp>
          <p:nvSpPr>
            <p:cNvPr id="29700" name="Freeform 7"/>
            <p:cNvSpPr>
              <a:spLocks/>
            </p:cNvSpPr>
            <p:nvPr/>
          </p:nvSpPr>
          <p:spPr bwMode="auto">
            <a:xfrm>
              <a:off x="1488" y="1586"/>
              <a:ext cx="3027" cy="670"/>
            </a:xfrm>
            <a:custGeom>
              <a:avLst/>
              <a:gdLst>
                <a:gd name="T0" fmla="*/ 0 w 3027"/>
                <a:gd name="T1" fmla="*/ 670 h 670"/>
                <a:gd name="T2" fmla="*/ 2592 w 3027"/>
                <a:gd name="T3" fmla="*/ 670 h 670"/>
                <a:gd name="T4" fmla="*/ 3024 w 3027"/>
                <a:gd name="T5" fmla="*/ 238 h 670"/>
                <a:gd name="T6" fmla="*/ 3026 w 3027"/>
                <a:gd name="T7" fmla="*/ 0 h 670"/>
                <a:gd name="T8" fmla="*/ 3027 w 3027"/>
                <a:gd name="T9" fmla="*/ 472 h 6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27"/>
                <a:gd name="T16" fmla="*/ 0 h 670"/>
                <a:gd name="T17" fmla="*/ 3027 w 3027"/>
                <a:gd name="T18" fmla="*/ 670 h 6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27" h="670">
                  <a:moveTo>
                    <a:pt x="0" y="670"/>
                  </a:moveTo>
                  <a:lnTo>
                    <a:pt x="2592" y="670"/>
                  </a:lnTo>
                  <a:lnTo>
                    <a:pt x="3024" y="238"/>
                  </a:lnTo>
                  <a:lnTo>
                    <a:pt x="3026" y="0"/>
                  </a:lnTo>
                  <a:lnTo>
                    <a:pt x="3027" y="472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1" name="Text Box 8"/>
            <p:cNvSpPr txBox="1">
              <a:spLocks noChangeArrowheads="1"/>
            </p:cNvSpPr>
            <p:nvPr/>
          </p:nvSpPr>
          <p:spPr bwMode="auto">
            <a:xfrm>
              <a:off x="4512" y="1584"/>
              <a:ext cx="864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>
                  <a:latin typeface="Arial" charset="0"/>
                </a:rPr>
                <a:t>~End of  </a:t>
              </a:r>
              <a:br>
                <a:rPr lang="en-US">
                  <a:latin typeface="Arial" charset="0"/>
                </a:rPr>
              </a:br>
              <a:r>
                <a:rPr lang="en-US">
                  <a:latin typeface="Arial" charset="0"/>
                </a:rPr>
                <a:t>  page 2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Title</a:t>
            </a:r>
          </a:p>
        </p:txBody>
      </p:sp>
      <p:sp>
        <p:nvSpPr>
          <p:cNvPr id="3174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Needs to be descriptive and compelling</a:t>
            </a:r>
          </a:p>
          <a:p>
            <a:pPr lvl="1" eaLnBrk="1" hangingPunct="1"/>
            <a:r>
              <a:rPr lang="en-US" dirty="0">
                <a:latin typeface="Calibri" charset="0"/>
                <a:ea typeface="ＭＳ Ｐゴシック" charset="0"/>
              </a:rPr>
              <a:t>But, I shy away from </a:t>
            </a:r>
            <a:r>
              <a:rPr lang="ja-JP" altLang="en-US" dirty="0">
                <a:latin typeface="Calibri" charset="0"/>
                <a:ea typeface="ＭＳ Ｐゴシック" charset="0"/>
              </a:rPr>
              <a:t>“</a:t>
            </a:r>
            <a:r>
              <a:rPr lang="en-US" altLang="ja-JP" dirty="0">
                <a:latin typeface="Calibri" charset="0"/>
                <a:ea typeface="ＭＳ Ｐゴシック" charset="0"/>
              </a:rPr>
              <a:t>cute</a:t>
            </a:r>
            <a:r>
              <a:rPr lang="ja-JP" altLang="en-US" dirty="0">
                <a:latin typeface="Calibri" charset="0"/>
                <a:ea typeface="ＭＳ Ｐゴシック" charset="0"/>
              </a:rPr>
              <a:t>”</a:t>
            </a:r>
            <a:endParaRPr lang="en-US" altLang="ja-JP" dirty="0">
              <a:latin typeface="Calibri" charset="0"/>
              <a:ea typeface="ＭＳ Ｐゴシック" charset="0"/>
            </a:endParaRPr>
          </a:p>
          <a:p>
            <a:pPr lvl="1" eaLnBrk="1" hangingPunct="1"/>
            <a:r>
              <a:rPr lang="en-US" dirty="0">
                <a:latin typeface="Calibri" charset="0"/>
                <a:ea typeface="ＭＳ Ｐゴシック" charset="0"/>
              </a:rPr>
              <a:t>One person</a:t>
            </a:r>
            <a:r>
              <a:rPr lang="ja-JP" altLang="en-US" dirty="0">
                <a:latin typeface="Calibri" charset="0"/>
                <a:ea typeface="ＭＳ Ｐゴシック" charset="0"/>
              </a:rPr>
              <a:t>’</a:t>
            </a:r>
            <a:r>
              <a:rPr lang="en-US" altLang="ja-JP" dirty="0">
                <a:latin typeface="Calibri" charset="0"/>
                <a:ea typeface="ＭＳ Ｐゴシック" charset="0"/>
              </a:rPr>
              <a:t>s </a:t>
            </a:r>
            <a:r>
              <a:rPr lang="ja-JP" altLang="en-US" dirty="0">
                <a:latin typeface="Calibri" charset="0"/>
                <a:ea typeface="ＭＳ Ｐゴシック" charset="0"/>
              </a:rPr>
              <a:t>“</a:t>
            </a:r>
            <a:r>
              <a:rPr lang="en-US" altLang="ja-JP" dirty="0">
                <a:latin typeface="Calibri" charset="0"/>
                <a:ea typeface="ＭＳ Ｐゴシック" charset="0"/>
              </a:rPr>
              <a:t>cute</a:t>
            </a:r>
            <a:r>
              <a:rPr lang="ja-JP" altLang="en-US" dirty="0">
                <a:latin typeface="Calibri" charset="0"/>
                <a:ea typeface="ＭＳ Ｐゴシック" charset="0"/>
              </a:rPr>
              <a:t>”</a:t>
            </a:r>
            <a:r>
              <a:rPr lang="en-US" altLang="ja-JP" dirty="0">
                <a:latin typeface="Calibri" charset="0"/>
                <a:ea typeface="ＭＳ Ｐゴシック" charset="0"/>
              </a:rPr>
              <a:t> is another</a:t>
            </a:r>
            <a:r>
              <a:rPr lang="ja-JP" altLang="en-US" dirty="0">
                <a:latin typeface="Calibri" charset="0"/>
                <a:ea typeface="ＭＳ Ｐゴシック" charset="0"/>
              </a:rPr>
              <a:t>’</a:t>
            </a:r>
            <a:r>
              <a:rPr lang="en-US" altLang="ja-JP" dirty="0">
                <a:latin typeface="Calibri" charset="0"/>
                <a:ea typeface="ＭＳ Ｐゴシック" charset="0"/>
              </a:rPr>
              <a:t>s </a:t>
            </a:r>
            <a:r>
              <a:rPr lang="ja-JP" altLang="en-US" dirty="0">
                <a:latin typeface="Calibri" charset="0"/>
                <a:ea typeface="ＭＳ Ｐゴシック" charset="0"/>
              </a:rPr>
              <a:t>“</a:t>
            </a:r>
            <a:r>
              <a:rPr lang="en-US" altLang="ja-JP" dirty="0">
                <a:latin typeface="Calibri" charset="0"/>
                <a:ea typeface="ＭＳ Ｐゴシック" charset="0"/>
              </a:rPr>
              <a:t>hokey</a:t>
            </a:r>
            <a:r>
              <a:rPr lang="ja-JP" altLang="en-US" dirty="0" smtClean="0">
                <a:latin typeface="Calibri" charset="0"/>
                <a:ea typeface="ＭＳ Ｐゴシック" charset="0"/>
              </a:rPr>
              <a:t>”</a:t>
            </a:r>
            <a:r>
              <a:rPr lang="en-US" altLang="ja-JP" dirty="0" smtClean="0">
                <a:latin typeface="Calibri" charset="0"/>
                <a:ea typeface="ＭＳ Ｐゴシック" charset="0"/>
              </a:rPr>
              <a:t> (annoying) </a:t>
            </a:r>
            <a:endParaRPr lang="en-US" altLang="ja-JP" dirty="0">
              <a:latin typeface="Calibri" charset="0"/>
              <a:ea typeface="ＭＳ Ｐゴシック" charset="0"/>
            </a:endParaRPr>
          </a:p>
          <a:p>
            <a:pPr eaLnBrk="1" hangingPunct="1"/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Needs to represent what work is about</a:t>
            </a:r>
          </a:p>
          <a:p>
            <a:pPr lvl="1" eaLnBrk="1" hangingPunct="1"/>
            <a:r>
              <a:rPr lang="en-US" dirty="0">
                <a:latin typeface="Calibri" charset="0"/>
                <a:ea typeface="ＭＳ Ｐゴシック" charset="0"/>
              </a:rPr>
              <a:t>Will have to stand alone in many situations</a:t>
            </a:r>
          </a:p>
          <a:p>
            <a:pPr lvl="1" eaLnBrk="1" hangingPunct="1"/>
            <a:r>
              <a:rPr lang="en-US" dirty="0">
                <a:latin typeface="Calibri" charset="0"/>
                <a:ea typeface="ＭＳ Ｐゴシック" charset="0"/>
              </a:rPr>
              <a:t>E.g.</a:t>
            </a:r>
            <a:r>
              <a:rPr lang="en-US" dirty="0" smtClean="0">
                <a:latin typeface="Calibri" charset="0"/>
                <a:ea typeface="ＭＳ Ｐゴシック" charset="0"/>
              </a:rPr>
              <a:t>, your </a:t>
            </a:r>
            <a:r>
              <a:rPr lang="en-US" dirty="0">
                <a:latin typeface="Calibri" charset="0"/>
                <a:ea typeface="ＭＳ Ｐゴシック" charset="0"/>
              </a:rPr>
              <a:t>vita just shows the </a:t>
            </a:r>
            <a:r>
              <a:rPr lang="en-US" dirty="0" smtClean="0">
                <a:latin typeface="Calibri" charset="0"/>
                <a:ea typeface="ＭＳ Ｐゴシック" charset="0"/>
              </a:rPr>
              <a:t>citation and likewise, typical </a:t>
            </a:r>
            <a:r>
              <a:rPr lang="en-US" dirty="0">
                <a:latin typeface="Calibri" charset="0"/>
                <a:ea typeface="ＭＳ Ｐゴシック" charset="0"/>
              </a:rPr>
              <a:t>search results </a:t>
            </a:r>
          </a:p>
          <a:p>
            <a:pPr eaLnBrk="1" hangingPunct="1"/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Tough because you don</a:t>
            </a:r>
            <a:r>
              <a:rPr lang="ja-JP" altLang="en-US" dirty="0">
                <a:latin typeface="Calibri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dirty="0">
                <a:latin typeface="Calibri" charset="0"/>
                <a:ea typeface="ＭＳ Ｐゴシック" charset="0"/>
                <a:cs typeface="ＭＳ Ｐゴシック" charset="0"/>
              </a:rPr>
              <a:t>t have much space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erception">
  <a:themeElements>
    <a:clrScheme name="Perception">
      <a:dk1>
        <a:sysClr val="windowText" lastClr="000000"/>
      </a:dk1>
      <a:lt1>
        <a:sysClr val="window" lastClr="FFFFFF"/>
      </a:lt1>
      <a:dk2>
        <a:srgbClr val="333333"/>
      </a:dk2>
      <a:lt2>
        <a:srgbClr val="BBC0AC"/>
      </a:lt2>
      <a:accent1>
        <a:srgbClr val="A2C816"/>
      </a:accent1>
      <a:accent2>
        <a:srgbClr val="E07602"/>
      </a:accent2>
      <a:accent3>
        <a:srgbClr val="E4C402"/>
      </a:accent3>
      <a:accent4>
        <a:srgbClr val="7DC1EF"/>
      </a:accent4>
      <a:accent5>
        <a:srgbClr val="21449B"/>
      </a:accent5>
      <a:accent6>
        <a:srgbClr val="A2B170"/>
      </a:accent6>
      <a:hlink>
        <a:srgbClr val="8DA440"/>
      </a:hlink>
      <a:folHlink>
        <a:srgbClr val="4C4F3F"/>
      </a:folHlink>
    </a:clrScheme>
    <a:fontScheme name="Perception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erception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Perception.thmx</Template>
  <TotalTime>611</TotalTime>
  <Words>1749</Words>
  <Application>Microsoft Macintosh PowerPoint</Application>
  <PresentationFormat>On-screen Show (4:3)</PresentationFormat>
  <Paragraphs>245</Paragraphs>
  <Slides>30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Perception</vt:lpstr>
      <vt:lpstr>How to write a technical CSCW paper*</vt:lpstr>
      <vt:lpstr>Introduction</vt:lpstr>
      <vt:lpstr>About CSCW (know your audience)</vt:lpstr>
      <vt:lpstr>Tough to get into CSCW</vt:lpstr>
      <vt:lpstr>The depressing facts…</vt:lpstr>
      <vt:lpstr>Front of Paper is Very Important</vt:lpstr>
      <vt:lpstr>Early Parts of the Paper</vt:lpstr>
      <vt:lpstr>Organizational Template</vt:lpstr>
      <vt:lpstr>Title</vt:lpstr>
      <vt:lpstr>Abstract</vt:lpstr>
      <vt:lpstr>Abstract</vt:lpstr>
      <vt:lpstr>Introduction</vt:lpstr>
      <vt:lpstr>Promise, Obstacle, Technical Solution</vt:lpstr>
      <vt:lpstr>Introduction Schema</vt:lpstr>
      <vt:lpstr>Advice on related work</vt:lpstr>
      <vt:lpstr>“Screen dump on page 2”</vt:lpstr>
      <vt:lpstr>Technical “Meat”</vt:lpstr>
      <vt:lpstr>Technical “Meat” Schema</vt:lpstr>
      <vt:lpstr>Validation</vt:lpstr>
      <vt:lpstr>[Optional?] Related work</vt:lpstr>
      <vt:lpstr>Discussion and Future Work</vt:lpstr>
      <vt:lpstr>Tips</vt:lpstr>
      <vt:lpstr>Conclusion</vt:lpstr>
      <vt:lpstr>Acknowledgements and References</vt:lpstr>
      <vt:lpstr>Causes of Rejection</vt:lpstr>
      <vt:lpstr>Causes of Rejection</vt:lpstr>
      <vt:lpstr>What to do when your paper gets rejected</vt:lpstr>
      <vt:lpstr>What to do when your paper gets rejected</vt:lpstr>
      <vt:lpstr>What to do When a Paper is Rejected</vt:lpstr>
      <vt:lpstr>Questions</vt:lpstr>
    </vt:vector>
  </TitlesOfParts>
  <Company>UC Irvine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write a technical CSCW paper*</dc:title>
  <dc:creator>David Redmiles</dc:creator>
  <cp:lastModifiedBy>David Redmiles</cp:lastModifiedBy>
  <cp:revision>14</cp:revision>
  <dcterms:created xsi:type="dcterms:W3CDTF">2012-10-15T01:08:20Z</dcterms:created>
  <dcterms:modified xsi:type="dcterms:W3CDTF">2012-10-15T11:20:18Z</dcterms:modified>
</cp:coreProperties>
</file>